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ebp" ContentType="image/jpe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4"/>
  </p:sldMasterIdLst>
  <p:notesMasterIdLst>
    <p:notesMasterId r:id="rId46"/>
  </p:notesMasterIdLst>
  <p:handoutMasterIdLst>
    <p:handoutMasterId r:id="rId47"/>
  </p:handoutMasterIdLst>
  <p:sldIdLst>
    <p:sldId id="318" r:id="rId5"/>
    <p:sldId id="475" r:id="rId6"/>
    <p:sldId id="367" r:id="rId7"/>
    <p:sldId id="396" r:id="rId8"/>
    <p:sldId id="395" r:id="rId9"/>
    <p:sldId id="397" r:id="rId10"/>
    <p:sldId id="398" r:id="rId11"/>
    <p:sldId id="440" r:id="rId12"/>
    <p:sldId id="479" r:id="rId13"/>
    <p:sldId id="482" r:id="rId14"/>
    <p:sldId id="401" r:id="rId15"/>
    <p:sldId id="399" r:id="rId16"/>
    <p:sldId id="408" r:id="rId17"/>
    <p:sldId id="411" r:id="rId18"/>
    <p:sldId id="402" r:id="rId19"/>
    <p:sldId id="441" r:id="rId20"/>
    <p:sldId id="404" r:id="rId21"/>
    <p:sldId id="494" r:id="rId22"/>
    <p:sldId id="476" r:id="rId23"/>
    <p:sldId id="493" r:id="rId24"/>
    <p:sldId id="495" r:id="rId25"/>
    <p:sldId id="414" r:id="rId26"/>
    <p:sldId id="489" r:id="rId27"/>
    <p:sldId id="487" r:id="rId28"/>
    <p:sldId id="488" r:id="rId29"/>
    <p:sldId id="490" r:id="rId30"/>
    <p:sldId id="464" r:id="rId31"/>
    <p:sldId id="452" r:id="rId32"/>
    <p:sldId id="455" r:id="rId33"/>
    <p:sldId id="456" r:id="rId34"/>
    <p:sldId id="471" r:id="rId35"/>
    <p:sldId id="470" r:id="rId36"/>
    <p:sldId id="474" r:id="rId37"/>
    <p:sldId id="491" r:id="rId38"/>
    <p:sldId id="468" r:id="rId39"/>
    <p:sldId id="433" r:id="rId40"/>
    <p:sldId id="434" r:id="rId41"/>
    <p:sldId id="492" r:id="rId42"/>
    <p:sldId id="472" r:id="rId43"/>
    <p:sldId id="435" r:id="rId44"/>
    <p:sldId id="341" r:id="rId45"/>
  </p:sldIdLst>
  <p:sldSz cx="14630400" cy="8229600"/>
  <p:notesSz cx="6858000" cy="9144000"/>
  <p:defaultTextStyle>
    <a:defPPr>
      <a:defRPr lang="en-US"/>
    </a:defPPr>
    <a:lvl1pPr marL="0" algn="l" defTabSz="1463040" rtl="0" eaLnBrk="1" latinLnBrk="0" hangingPunct="1">
      <a:defRPr sz="2900" kern="1200">
        <a:solidFill>
          <a:schemeClr val="tx1"/>
        </a:solidFill>
        <a:latin typeface="+mn-lt"/>
        <a:ea typeface="+mn-ea"/>
        <a:cs typeface="+mn-cs"/>
      </a:defRPr>
    </a:lvl1pPr>
    <a:lvl2pPr marL="731520" algn="l" defTabSz="1463040" rtl="0" eaLnBrk="1" latinLnBrk="0" hangingPunct="1">
      <a:defRPr sz="2900" kern="1200">
        <a:solidFill>
          <a:schemeClr val="tx1"/>
        </a:solidFill>
        <a:latin typeface="+mn-lt"/>
        <a:ea typeface="+mn-ea"/>
        <a:cs typeface="+mn-cs"/>
      </a:defRPr>
    </a:lvl2pPr>
    <a:lvl3pPr marL="1463040" algn="l" defTabSz="1463040" rtl="0" eaLnBrk="1" latinLnBrk="0" hangingPunct="1">
      <a:defRPr sz="2900" kern="1200">
        <a:solidFill>
          <a:schemeClr val="tx1"/>
        </a:solidFill>
        <a:latin typeface="+mn-lt"/>
        <a:ea typeface="+mn-ea"/>
        <a:cs typeface="+mn-cs"/>
      </a:defRPr>
    </a:lvl3pPr>
    <a:lvl4pPr marL="2194560" algn="l" defTabSz="1463040" rtl="0" eaLnBrk="1" latinLnBrk="0" hangingPunct="1">
      <a:defRPr sz="2900" kern="1200">
        <a:solidFill>
          <a:schemeClr val="tx1"/>
        </a:solidFill>
        <a:latin typeface="+mn-lt"/>
        <a:ea typeface="+mn-ea"/>
        <a:cs typeface="+mn-cs"/>
      </a:defRPr>
    </a:lvl4pPr>
    <a:lvl5pPr marL="2926080" algn="l" defTabSz="1463040" rtl="0" eaLnBrk="1" latinLnBrk="0" hangingPunct="1">
      <a:defRPr sz="2900" kern="1200">
        <a:solidFill>
          <a:schemeClr val="tx1"/>
        </a:solidFill>
        <a:latin typeface="+mn-lt"/>
        <a:ea typeface="+mn-ea"/>
        <a:cs typeface="+mn-cs"/>
      </a:defRPr>
    </a:lvl5pPr>
    <a:lvl6pPr marL="3657600" algn="l" defTabSz="1463040" rtl="0" eaLnBrk="1" latinLnBrk="0" hangingPunct="1">
      <a:defRPr sz="2900" kern="1200">
        <a:solidFill>
          <a:schemeClr val="tx1"/>
        </a:solidFill>
        <a:latin typeface="+mn-lt"/>
        <a:ea typeface="+mn-ea"/>
        <a:cs typeface="+mn-cs"/>
      </a:defRPr>
    </a:lvl6pPr>
    <a:lvl7pPr marL="4389120" algn="l" defTabSz="1463040" rtl="0" eaLnBrk="1" latinLnBrk="0" hangingPunct="1">
      <a:defRPr sz="2900" kern="1200">
        <a:solidFill>
          <a:schemeClr val="tx1"/>
        </a:solidFill>
        <a:latin typeface="+mn-lt"/>
        <a:ea typeface="+mn-ea"/>
        <a:cs typeface="+mn-cs"/>
      </a:defRPr>
    </a:lvl7pPr>
    <a:lvl8pPr marL="5120640" algn="l" defTabSz="1463040" rtl="0" eaLnBrk="1" latinLnBrk="0" hangingPunct="1">
      <a:defRPr sz="2900" kern="1200">
        <a:solidFill>
          <a:schemeClr val="tx1"/>
        </a:solidFill>
        <a:latin typeface="+mn-lt"/>
        <a:ea typeface="+mn-ea"/>
        <a:cs typeface="+mn-cs"/>
      </a:defRPr>
    </a:lvl8pPr>
    <a:lvl9pPr marL="5852160" algn="l" defTabSz="1463040" rtl="0" eaLnBrk="1" latinLnBrk="0" hangingPunct="1">
      <a:defRPr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6" userDrawn="1">
          <p15:clr>
            <a:srgbClr val="A4A3A4"/>
          </p15:clr>
        </p15:guide>
        <p15:guide id="2" pos="576" userDrawn="1">
          <p15:clr>
            <a:srgbClr val="A4A3A4"/>
          </p15:clr>
        </p15:guide>
        <p15:guide id="3" pos="8616" userDrawn="1">
          <p15:clr>
            <a:srgbClr val="A4A3A4"/>
          </p15:clr>
        </p15:guide>
        <p15:guide id="4" orient="horz" pos="460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juti Rahman" initials="SR" lastIdx="3" clrIdx="0">
    <p:extLst/>
  </p:cmAuthor>
  <p:cmAuthor id="2" name="Susan Clark" initials="SC" lastIdx="16"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62"/>
    <a:srgbClr val="009999"/>
    <a:srgbClr val="FFC325"/>
    <a:srgbClr val="0FA6E4"/>
    <a:srgbClr val="23781A"/>
    <a:srgbClr val="008080"/>
    <a:srgbClr val="8DD1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70" autoAdjust="0"/>
    <p:restoredTop sz="92721" autoAdjust="0"/>
  </p:normalViewPr>
  <p:slideViewPr>
    <p:cSldViewPr snapToGrid="0">
      <p:cViewPr varScale="1">
        <p:scale>
          <a:sx n="42" d="100"/>
          <a:sy n="42" d="100"/>
        </p:scale>
        <p:origin x="748" y="44"/>
      </p:cViewPr>
      <p:guideLst>
        <p:guide orient="horz" pos="576"/>
        <p:guide pos="576"/>
        <p:guide pos="8616"/>
        <p:guide orient="horz" pos="4608"/>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04" y="6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124964914094899"/>
          <c:y val="6.2695657361011695E-2"/>
          <c:w val="0.57850866437192505"/>
          <c:h val="0.77864928815716195"/>
        </c:manualLayout>
      </c:layout>
      <c:pieChart>
        <c:varyColors val="1"/>
        <c:ser>
          <c:idx val="0"/>
          <c:order val="0"/>
          <c:tx>
            <c:strRef>
              <c:f>Sheet1!$B$1</c:f>
              <c:strCache>
                <c:ptCount val="1"/>
                <c:pt idx="0">
                  <c:v>Sales</c:v>
                </c:pt>
              </c:strCache>
            </c:strRef>
          </c:tx>
          <c:explosion val="10"/>
          <c:dLbls>
            <c:dLbl>
              <c:idx val="0"/>
              <c:layout>
                <c:manualLayout>
                  <c:x val="7.7050115494072161E-2"/>
                  <c:y val="2.2902648532569791E-2"/>
                </c:manualLayout>
              </c:layout>
              <c:tx>
                <c:rich>
                  <a:bodyPr/>
                  <a:lstStyle/>
                  <a:p>
                    <a:pPr>
                      <a:defRPr sz="2800"/>
                    </a:pPr>
                    <a:r>
                      <a:rPr lang="en-US" sz="2800" dirty="0"/>
                      <a:t>97, </a:t>
                    </a:r>
                    <a:r>
                      <a:rPr lang="en-US" sz="2800" b="1" dirty="0"/>
                      <a:t>16</a:t>
                    </a:r>
                    <a:r>
                      <a:rPr lang="en-US" sz="2800" dirty="0"/>
                      <a:t>%</a:t>
                    </a:r>
                  </a:p>
                </c:rich>
              </c:tx>
              <c:sp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0-2C84-4EE1-B4FC-EFDAE386EAFB}"/>
                </c:ext>
              </c:extLst>
            </c:dLbl>
            <c:dLbl>
              <c:idx val="1"/>
              <c:layout>
                <c:manualLayout>
                  <c:x val="4.7609974604065901E-2"/>
                  <c:y val="6.1488904795990902E-3"/>
                </c:manualLayout>
              </c:layout>
              <c:tx>
                <c:rich>
                  <a:bodyPr/>
                  <a:lstStyle/>
                  <a:p>
                    <a:pPr>
                      <a:defRPr sz="2800"/>
                    </a:pPr>
                    <a:r>
                      <a:rPr lang="en-US" sz="2800" dirty="0"/>
                      <a:t>98, </a:t>
                    </a:r>
                    <a:r>
                      <a:rPr lang="en-US" sz="2800" b="1" dirty="0"/>
                      <a:t>16</a:t>
                    </a:r>
                    <a:r>
                      <a:rPr lang="en-US" sz="2800" dirty="0"/>
                      <a:t>%</a:t>
                    </a:r>
                  </a:p>
                </c:rich>
              </c:tx>
              <c:sp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2C84-4EE1-B4FC-EFDAE386EAFB}"/>
                </c:ext>
              </c:extLst>
            </c:dLbl>
            <c:dLbl>
              <c:idx val="2"/>
              <c:layout>
                <c:manualLayout>
                  <c:x val="0.11168174683188913"/>
                  <c:y val="-7.2632227789708195E-2"/>
                </c:manualLayout>
              </c:layout>
              <c:tx>
                <c:rich>
                  <a:bodyPr/>
                  <a:lstStyle/>
                  <a:p>
                    <a:pPr>
                      <a:defRPr sz="2800"/>
                    </a:pPr>
                    <a:r>
                      <a:rPr lang="en-US" sz="2800" dirty="0"/>
                      <a:t>107, </a:t>
                    </a:r>
                    <a:r>
                      <a:rPr lang="en-US" sz="2800" b="1" dirty="0"/>
                      <a:t>18</a:t>
                    </a:r>
                    <a:r>
                      <a:rPr lang="en-US" sz="2800" dirty="0"/>
                      <a:t>%</a:t>
                    </a:r>
                  </a:p>
                </c:rich>
              </c:tx>
              <c:sp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2C84-4EE1-B4FC-EFDAE386EAFB}"/>
                </c:ext>
              </c:extLst>
            </c:dLbl>
            <c:dLbl>
              <c:idx val="3"/>
              <c:layout>
                <c:manualLayout>
                  <c:x val="-1.7646856136499956E-2"/>
                  <c:y val="-1.2910602083830431E-2"/>
                </c:manualLayout>
              </c:layout>
              <c:tx>
                <c:rich>
                  <a:bodyPr/>
                  <a:lstStyle/>
                  <a:p>
                    <a:pPr>
                      <a:defRPr sz="2800"/>
                    </a:pPr>
                    <a:r>
                      <a:rPr lang="en-US" sz="2800" dirty="0"/>
                      <a:t>111, </a:t>
                    </a:r>
                    <a:r>
                      <a:rPr lang="en-US" sz="2800" b="1" dirty="0"/>
                      <a:t>19</a:t>
                    </a:r>
                    <a:r>
                      <a:rPr lang="en-US" sz="2800" dirty="0"/>
                      <a:t>%</a:t>
                    </a:r>
                  </a:p>
                </c:rich>
              </c:tx>
              <c:sp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C84-4EE1-B4FC-EFDAE386EAFB}"/>
                </c:ext>
              </c:extLst>
            </c:dLbl>
            <c:dLbl>
              <c:idx val="4"/>
              <c:layout>
                <c:manualLayout>
                  <c:x val="-4.659771053739839E-2"/>
                  <c:y val="-2.67032530024656E-2"/>
                </c:manualLayout>
              </c:layout>
              <c:tx>
                <c:rich>
                  <a:bodyPr/>
                  <a:lstStyle/>
                  <a:p>
                    <a:pPr>
                      <a:defRPr sz="2800"/>
                    </a:pPr>
                    <a:r>
                      <a:rPr lang="en-US" sz="2800" dirty="0"/>
                      <a:t>183, </a:t>
                    </a:r>
                    <a:r>
                      <a:rPr lang="en-US" sz="2800" b="1" dirty="0"/>
                      <a:t>31</a:t>
                    </a:r>
                    <a:r>
                      <a:rPr lang="en-US" sz="2800" dirty="0"/>
                      <a:t>%</a:t>
                    </a:r>
                  </a:p>
                </c:rich>
              </c:tx>
              <c:spPr/>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2C84-4EE1-B4FC-EFDAE386EAFB}"/>
                </c:ext>
              </c:extLst>
            </c:dLbl>
            <c:spPr>
              <a:noFill/>
              <a:ln>
                <a:noFill/>
              </a:ln>
              <a:effectLst/>
            </c:sp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Extremely Low</c:v>
                </c:pt>
                <c:pt idx="1">
                  <c:v>Very Low</c:v>
                </c:pt>
                <c:pt idx="2">
                  <c:v>Low</c:v>
                </c:pt>
                <c:pt idx="3">
                  <c:v>Moderate</c:v>
                </c:pt>
                <c:pt idx="4">
                  <c:v>Above Moderate</c:v>
                </c:pt>
              </c:strCache>
            </c:strRef>
          </c:cat>
          <c:val>
            <c:numRef>
              <c:f>Sheet1!$B$2:$B$6</c:f>
              <c:numCache>
                <c:formatCode>General</c:formatCode>
                <c:ptCount val="5"/>
                <c:pt idx="0">
                  <c:v>97</c:v>
                </c:pt>
                <c:pt idx="1">
                  <c:v>98</c:v>
                </c:pt>
                <c:pt idx="2">
                  <c:v>107</c:v>
                </c:pt>
                <c:pt idx="3">
                  <c:v>111</c:v>
                </c:pt>
                <c:pt idx="4">
                  <c:v>183</c:v>
                </c:pt>
              </c:numCache>
            </c:numRef>
          </c:val>
          <c:extLst>
            <c:ext xmlns:c16="http://schemas.microsoft.com/office/drawing/2014/chart" uri="{C3380CC4-5D6E-409C-BE32-E72D297353CC}">
              <c16:uniqueId val="{00000005-2C84-4EE1-B4FC-EFDAE386EAFB}"/>
            </c:ext>
          </c:extLst>
        </c:ser>
        <c:dLbls>
          <c:showLegendKey val="0"/>
          <c:showVal val="0"/>
          <c:showCatName val="0"/>
          <c:showSerName val="0"/>
          <c:showPercent val="1"/>
          <c:showBubbleSize val="0"/>
          <c:showLeaderLines val="1"/>
        </c:dLbls>
        <c:firstSliceAng val="0"/>
      </c:pieChart>
    </c:plotArea>
    <c:legend>
      <c:legendPos val="r"/>
      <c:layout>
        <c:manualLayout>
          <c:xMode val="edge"/>
          <c:yMode val="edge"/>
          <c:x val="0"/>
          <c:y val="0.87780800127256797"/>
          <c:w val="1"/>
          <c:h val="0.110545414777698"/>
        </c:manualLayout>
      </c:layout>
      <c:overlay val="0"/>
      <c:txPr>
        <a:bodyPr/>
        <a:lstStyle/>
        <a:p>
          <a:pPr>
            <a:defRPr sz="2000"/>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36" tIns="45718" rIns="91436" bIns="45718"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36" tIns="45718" rIns="91436" bIns="45718" rtlCol="0"/>
          <a:lstStyle>
            <a:lvl1pPr algn="r">
              <a:defRPr sz="1200"/>
            </a:lvl1pPr>
          </a:lstStyle>
          <a:p>
            <a:fld id="{E1C6A060-6DFB-4F04-862D-9C4B1DFC307A}" type="datetimeFigureOut">
              <a:rPr lang="en-US" smtClean="0"/>
              <a:t>6/2/2020</a:t>
            </a:fld>
            <a:endParaRPr lang="en-US" dirty="0"/>
          </a:p>
        </p:txBody>
      </p:sp>
      <p:sp>
        <p:nvSpPr>
          <p:cNvPr id="4" name="Footer Placeholder 3"/>
          <p:cNvSpPr>
            <a:spLocks noGrp="1"/>
          </p:cNvSpPr>
          <p:nvPr>
            <p:ph type="ftr" sz="quarter" idx="2"/>
          </p:nvPr>
        </p:nvSpPr>
        <p:spPr>
          <a:xfrm>
            <a:off x="1" y="8829675"/>
            <a:ext cx="3038475" cy="465138"/>
          </a:xfrm>
          <a:prstGeom prst="rect">
            <a:avLst/>
          </a:prstGeom>
        </p:spPr>
        <p:txBody>
          <a:bodyPr vert="horz" lIns="91436" tIns="45718" rIns="91436" bIns="4571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36" tIns="45718" rIns="91436" bIns="45718" rtlCol="0" anchor="b"/>
          <a:lstStyle>
            <a:lvl1pPr algn="r">
              <a:defRPr sz="1200"/>
            </a:lvl1pPr>
          </a:lstStyle>
          <a:p>
            <a:fld id="{AD5B39A1-35B6-44D1-8BE7-CD61AB864B88}" type="slidenum">
              <a:rPr lang="en-US" smtClean="0"/>
              <a:t>‹#›</a:t>
            </a:fld>
            <a:endParaRPr lang="en-US" dirty="0"/>
          </a:p>
        </p:txBody>
      </p:sp>
    </p:spTree>
    <p:extLst>
      <p:ext uri="{BB962C8B-B14F-4D97-AF65-F5344CB8AC3E}">
        <p14:creationId xmlns:p14="http://schemas.microsoft.com/office/powerpoint/2010/main" val="9008012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36" tIns="45718" rIns="91436" bIns="45718" rtlCol="0"/>
          <a:lstStyle>
            <a:lvl1pPr algn="l">
              <a:defRPr sz="1200"/>
            </a:lvl1pPr>
          </a:lstStyle>
          <a:p>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1436" tIns="45718" rIns="91436" bIns="45718" rtlCol="0"/>
          <a:lstStyle>
            <a:lvl1pPr algn="r">
              <a:defRPr sz="1200"/>
            </a:lvl1pPr>
          </a:lstStyle>
          <a:p>
            <a:fld id="{8FA2A9A5-110F-461D-A55A-8C4C5051C583}" type="datetimeFigureOut">
              <a:rPr lang="en-US" smtClean="0"/>
              <a:t>6/2/2020</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36" tIns="45718" rIns="91436" bIns="45718" rtlCol="0" anchor="ctr"/>
          <a:lstStyle/>
          <a:p>
            <a:endParaRPr lang="en-US" dirty="0"/>
          </a:p>
        </p:txBody>
      </p:sp>
      <p:sp>
        <p:nvSpPr>
          <p:cNvPr id="5" name="Notes Placeholder 4"/>
          <p:cNvSpPr>
            <a:spLocks noGrp="1"/>
          </p:cNvSpPr>
          <p:nvPr>
            <p:ph type="body" sz="quarter" idx="3"/>
          </p:nvPr>
        </p:nvSpPr>
        <p:spPr>
          <a:xfrm>
            <a:off x="701675" y="4416426"/>
            <a:ext cx="5607050" cy="4183063"/>
          </a:xfrm>
          <a:prstGeom prst="rect">
            <a:avLst/>
          </a:prstGeom>
        </p:spPr>
        <p:txBody>
          <a:bodyPr vert="horz" lIns="91436" tIns="45718" rIns="91436"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1436" tIns="45718" rIns="91436" bIns="457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36" tIns="45718" rIns="91436" bIns="45718" rtlCol="0" anchor="b"/>
          <a:lstStyle>
            <a:lvl1pPr algn="r">
              <a:defRPr sz="1200"/>
            </a:lvl1pPr>
          </a:lstStyle>
          <a:p>
            <a:fld id="{E70F4A4E-97A9-4D06-A5F3-B589B3E0853F}" type="slidenum">
              <a:rPr lang="en-US" smtClean="0"/>
              <a:t>‹#›</a:t>
            </a:fld>
            <a:endParaRPr lang="en-US" dirty="0"/>
          </a:p>
        </p:txBody>
      </p:sp>
    </p:spTree>
    <p:extLst>
      <p:ext uri="{BB962C8B-B14F-4D97-AF65-F5344CB8AC3E}">
        <p14:creationId xmlns:p14="http://schemas.microsoft.com/office/powerpoint/2010/main" val="1191515112"/>
      </p:ext>
    </p:extLst>
  </p:cSld>
  <p:clrMap bg1="lt1" tx1="dk1" bg2="lt2" tx2="dk2" accent1="accent1" accent2="accent2" accent3="accent3" accent4="accent4" accent5="accent5" accent6="accent6" hlink="hlink" folHlink="folHlink"/>
  <p:notesStyle>
    <a:lvl1pPr marL="0" algn="l" defTabSz="1463040" rtl="0" eaLnBrk="1" latinLnBrk="0" hangingPunct="1">
      <a:defRPr sz="1900" kern="1200">
        <a:solidFill>
          <a:schemeClr val="tx1"/>
        </a:solidFill>
        <a:latin typeface="+mn-lt"/>
        <a:ea typeface="+mn-ea"/>
        <a:cs typeface="+mn-cs"/>
      </a:defRPr>
    </a:lvl1pPr>
    <a:lvl2pPr marL="731520" algn="l" defTabSz="1463040" rtl="0" eaLnBrk="1" latinLnBrk="0" hangingPunct="1">
      <a:defRPr sz="1900" kern="1200">
        <a:solidFill>
          <a:schemeClr val="tx1"/>
        </a:solidFill>
        <a:latin typeface="+mn-lt"/>
        <a:ea typeface="+mn-ea"/>
        <a:cs typeface="+mn-cs"/>
      </a:defRPr>
    </a:lvl2pPr>
    <a:lvl3pPr marL="1463040" algn="l" defTabSz="1463040" rtl="0" eaLnBrk="1" latinLnBrk="0" hangingPunct="1">
      <a:defRPr sz="1900" kern="1200">
        <a:solidFill>
          <a:schemeClr val="tx1"/>
        </a:solidFill>
        <a:latin typeface="+mn-lt"/>
        <a:ea typeface="+mn-ea"/>
        <a:cs typeface="+mn-cs"/>
      </a:defRPr>
    </a:lvl3pPr>
    <a:lvl4pPr marL="2194560" algn="l" defTabSz="1463040" rtl="0" eaLnBrk="1" latinLnBrk="0" hangingPunct="1">
      <a:defRPr sz="1900" kern="1200">
        <a:solidFill>
          <a:schemeClr val="tx1"/>
        </a:solidFill>
        <a:latin typeface="+mn-lt"/>
        <a:ea typeface="+mn-ea"/>
        <a:cs typeface="+mn-cs"/>
      </a:defRPr>
    </a:lvl4pPr>
    <a:lvl5pPr marL="2926080" algn="l" defTabSz="1463040" rtl="0" eaLnBrk="1" latinLnBrk="0" hangingPunct="1">
      <a:defRPr sz="1900" kern="1200">
        <a:solidFill>
          <a:schemeClr val="tx1"/>
        </a:solidFill>
        <a:latin typeface="+mn-lt"/>
        <a:ea typeface="+mn-ea"/>
        <a:cs typeface="+mn-cs"/>
      </a:defRPr>
    </a:lvl5pPr>
    <a:lvl6pPr marL="3657600" algn="l" defTabSz="1463040" rtl="0" eaLnBrk="1" latinLnBrk="0" hangingPunct="1">
      <a:defRPr sz="1900" kern="1200">
        <a:solidFill>
          <a:schemeClr val="tx1"/>
        </a:solidFill>
        <a:latin typeface="+mn-lt"/>
        <a:ea typeface="+mn-ea"/>
        <a:cs typeface="+mn-cs"/>
      </a:defRPr>
    </a:lvl6pPr>
    <a:lvl7pPr marL="4389120" algn="l" defTabSz="1463040" rtl="0" eaLnBrk="1" latinLnBrk="0" hangingPunct="1">
      <a:defRPr sz="1900" kern="1200">
        <a:solidFill>
          <a:schemeClr val="tx1"/>
        </a:solidFill>
        <a:latin typeface="+mn-lt"/>
        <a:ea typeface="+mn-ea"/>
        <a:cs typeface="+mn-cs"/>
      </a:defRPr>
    </a:lvl7pPr>
    <a:lvl8pPr marL="5120640" algn="l" defTabSz="1463040" rtl="0" eaLnBrk="1" latinLnBrk="0" hangingPunct="1">
      <a:defRPr sz="1900" kern="1200">
        <a:solidFill>
          <a:schemeClr val="tx1"/>
        </a:solidFill>
        <a:latin typeface="+mn-lt"/>
        <a:ea typeface="+mn-ea"/>
        <a:cs typeface="+mn-cs"/>
      </a:defRPr>
    </a:lvl8pPr>
    <a:lvl9pPr marL="5852160" algn="l" defTabSz="1463040"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7">
              <a:defRPr/>
            </a:pPr>
            <a:endParaRPr lang="en-US" sz="1200" dirty="0"/>
          </a:p>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1</a:t>
            </a:fld>
            <a:endParaRPr lang="en-US" dirty="0"/>
          </a:p>
        </p:txBody>
      </p:sp>
    </p:spTree>
    <p:extLst>
      <p:ext uri="{BB962C8B-B14F-4D97-AF65-F5344CB8AC3E}">
        <p14:creationId xmlns:p14="http://schemas.microsoft.com/office/powerpoint/2010/main" val="4102856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900"/>
              </a:spcBef>
              <a:buClr>
                <a:srgbClr val="2F5496">
                  <a:lumMod val="75000"/>
                </a:srgbClr>
              </a:buClr>
              <a:buFont typeface="Courier New" panose="02070309020205020404" pitchFamily="49" charset="0"/>
              <a:buChar char="o"/>
            </a:pPr>
            <a:r>
              <a:rPr lang="en-US" dirty="0">
                <a:solidFill>
                  <a:srgbClr val="002D62"/>
                </a:solidFill>
                <a:latin typeface="Arial" panose="020B0604020202020204" pitchFamily="34" charset="0"/>
                <a:cs typeface="Arial" panose="020B0604020202020204" pitchFamily="34" charset="0"/>
              </a:rPr>
              <a:t>Since the November meeting, we’ve been continuing with outreach efforts and got to speak</a:t>
            </a:r>
            <a:r>
              <a:rPr lang="en-US" baseline="0" dirty="0">
                <a:solidFill>
                  <a:srgbClr val="002D62"/>
                </a:solidFill>
                <a:latin typeface="Arial" panose="020B0604020202020204" pitchFamily="34" charset="0"/>
                <a:cs typeface="Arial" panose="020B0604020202020204" pitchFamily="34" charset="0"/>
              </a:rPr>
              <a:t> with service providers including police, firefighters, teachers. We also spoke with parents, downtown employees, and other community members to better understand their experiences with housing. </a:t>
            </a:r>
          </a:p>
          <a:p>
            <a:pPr>
              <a:spcBef>
                <a:spcPts val="900"/>
              </a:spcBef>
              <a:buClr>
                <a:srgbClr val="2F5496">
                  <a:lumMod val="75000"/>
                </a:srgbClr>
              </a:buClr>
              <a:buFont typeface="Courier New" panose="02070309020205020404" pitchFamily="49" charset="0"/>
              <a:buChar char="o"/>
            </a:pPr>
            <a:endParaRPr lang="en-US" baseline="0" dirty="0">
              <a:solidFill>
                <a:srgbClr val="002D62"/>
              </a:solidFill>
              <a:latin typeface="Arial" panose="020B0604020202020204" pitchFamily="34" charset="0"/>
              <a:cs typeface="Arial" panose="020B0604020202020204" pitchFamily="34" charset="0"/>
            </a:endParaRPr>
          </a:p>
          <a:p>
            <a:pPr marL="0" indent="0">
              <a:spcBef>
                <a:spcPts val="900"/>
              </a:spcBef>
              <a:buClr>
                <a:srgbClr val="2F5496">
                  <a:lumMod val="75000"/>
                </a:srgbClr>
              </a:buClr>
              <a:buFont typeface="Arial" panose="020B0604020202020204" pitchFamily="34" charset="0"/>
              <a:buNone/>
            </a:pPr>
            <a:r>
              <a:rPr lang="en-US" baseline="0" dirty="0">
                <a:solidFill>
                  <a:srgbClr val="002D62"/>
                </a:solidFill>
                <a:latin typeface="Arial" panose="020B0604020202020204" pitchFamily="34" charset="0"/>
                <a:cs typeface="Arial" panose="020B0604020202020204" pitchFamily="34" charset="0"/>
              </a:rPr>
              <a:t>What we heard revolves around: </a:t>
            </a:r>
            <a:endParaRPr lang="en-US" dirty="0">
              <a:solidFill>
                <a:srgbClr val="002D62"/>
              </a:solidFill>
              <a:latin typeface="Arial" panose="020B0604020202020204" pitchFamily="34" charset="0"/>
              <a:cs typeface="Arial" panose="020B0604020202020204" pitchFamily="34" charset="0"/>
            </a:endParaRPr>
          </a:p>
          <a:p>
            <a:pPr marL="342900" indent="-342900">
              <a:spcBef>
                <a:spcPts val="900"/>
              </a:spcBef>
              <a:buClr>
                <a:srgbClr val="2F5496">
                  <a:lumMod val="75000"/>
                </a:srgbClr>
              </a:buClr>
              <a:buFont typeface="Arial" panose="020B0604020202020204" pitchFamily="34" charset="0"/>
              <a:buChar char="•"/>
            </a:pPr>
            <a:r>
              <a:rPr lang="en-US" dirty="0">
                <a:solidFill>
                  <a:srgbClr val="002D62"/>
                </a:solidFill>
                <a:latin typeface="Arial" panose="020B0604020202020204" pitchFamily="34" charset="0"/>
                <a:cs typeface="Arial" panose="020B0604020202020204" pitchFamily="34" charset="0"/>
              </a:rPr>
              <a:t>Housing in San Carlos is too expensive for service providers such as teachers, firefighters,</a:t>
            </a:r>
            <a:r>
              <a:rPr lang="en-US" baseline="0" dirty="0">
                <a:solidFill>
                  <a:srgbClr val="002D62"/>
                </a:solidFill>
                <a:latin typeface="Arial" panose="020B0604020202020204" pitchFamily="34" charset="0"/>
                <a:cs typeface="Arial" panose="020B0604020202020204" pitchFamily="34" charset="0"/>
              </a:rPr>
              <a:t> and police. </a:t>
            </a:r>
            <a:endParaRPr lang="en-US" dirty="0">
              <a:solidFill>
                <a:srgbClr val="002D62"/>
              </a:solidFill>
              <a:latin typeface="Arial" panose="020B0604020202020204" pitchFamily="34" charset="0"/>
              <a:cs typeface="Arial" panose="020B0604020202020204" pitchFamily="34" charset="0"/>
            </a:endParaRPr>
          </a:p>
          <a:p>
            <a:pPr marL="342900" indent="-342900">
              <a:spcBef>
                <a:spcPts val="900"/>
              </a:spcBef>
              <a:buClr>
                <a:srgbClr val="2F5496">
                  <a:lumMod val="75000"/>
                </a:srgbClr>
              </a:buClr>
              <a:buFont typeface="Arial" panose="020B0604020202020204" pitchFamily="34" charset="0"/>
              <a:buChar char="•"/>
            </a:pPr>
            <a:r>
              <a:rPr lang="en-US" dirty="0">
                <a:solidFill>
                  <a:srgbClr val="002D62"/>
                </a:solidFill>
                <a:latin typeface="Arial" panose="020B0604020202020204" pitchFamily="34" charset="0"/>
                <a:cs typeface="Arial" panose="020B0604020202020204" pitchFamily="34" charset="0"/>
              </a:rPr>
              <a:t>Utilizing public transit is often not logistically feasible for most commuters </a:t>
            </a:r>
          </a:p>
          <a:p>
            <a:pPr marL="342900" indent="-342900">
              <a:spcBef>
                <a:spcPts val="900"/>
              </a:spcBef>
              <a:buClr>
                <a:srgbClr val="2F5496">
                  <a:lumMod val="75000"/>
                </a:srgbClr>
              </a:buClr>
              <a:buFont typeface="Arial" panose="020B0604020202020204" pitchFamily="34" charset="0"/>
              <a:buChar char="•"/>
            </a:pPr>
            <a:r>
              <a:rPr lang="en-US" dirty="0">
                <a:solidFill>
                  <a:srgbClr val="002D62"/>
                </a:solidFill>
                <a:latin typeface="Arial" panose="020B0604020202020204" pitchFamily="34" charset="0"/>
                <a:cs typeface="Arial" panose="020B0604020202020204" pitchFamily="34" charset="0"/>
              </a:rPr>
              <a:t>Small town feel that’s at risk for overgrowth with traffic, congestion, and parking issues</a:t>
            </a:r>
          </a:p>
          <a:p>
            <a:pPr marL="342900" indent="-342900">
              <a:buFont typeface="Arial" panose="020B0604020202020204" pitchFamily="34" charset="0"/>
              <a:buChar char="•"/>
            </a:pPr>
            <a:r>
              <a:rPr lang="en-US" dirty="0">
                <a:solidFill>
                  <a:srgbClr val="002D62"/>
                </a:solidFill>
                <a:latin typeface="Arial" panose="020B0604020202020204" pitchFamily="34" charset="0"/>
                <a:cs typeface="Arial" panose="020B0604020202020204" pitchFamily="34" charset="0"/>
              </a:rPr>
              <a:t>Rising home prices make it unaffordable for young adults and young families</a:t>
            </a:r>
          </a:p>
          <a:p>
            <a:pPr marL="342900" indent="-342900">
              <a:buFont typeface="Arial" panose="020B0604020202020204" pitchFamily="34" charset="0"/>
              <a:buChar char="•"/>
            </a:pPr>
            <a:r>
              <a:rPr lang="en-US" dirty="0">
                <a:solidFill>
                  <a:srgbClr val="002D62"/>
                </a:solidFill>
                <a:latin typeface="Arial" panose="020B0604020202020204" pitchFamily="34" charset="0"/>
                <a:cs typeface="Arial" panose="020B0604020202020204" pitchFamily="34" charset="0"/>
              </a:rPr>
              <a:t>The</a:t>
            </a:r>
            <a:r>
              <a:rPr lang="en-US" baseline="0" dirty="0">
                <a:solidFill>
                  <a:srgbClr val="002D62"/>
                </a:solidFill>
                <a:latin typeface="Arial" panose="020B0604020202020204" pitchFamily="34" charset="0"/>
                <a:cs typeface="Arial" panose="020B0604020202020204" pitchFamily="34" charset="0"/>
              </a:rPr>
              <a:t> new apartments and condos being built are not for the working class and simply unaffordable</a:t>
            </a:r>
            <a:endParaRPr lang="en-US" dirty="0">
              <a:solidFill>
                <a:srgbClr val="002D62"/>
              </a:solidFill>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70F4A4E-97A9-4D06-A5F3-B589B3E0853F}" type="slidenum">
              <a:rPr lang="en-US" smtClean="0"/>
              <a:t>10</a:t>
            </a:fld>
            <a:endParaRPr lang="en-US" dirty="0"/>
          </a:p>
        </p:txBody>
      </p:sp>
    </p:spTree>
    <p:extLst>
      <p:ext uri="{BB962C8B-B14F-4D97-AF65-F5344CB8AC3E}">
        <p14:creationId xmlns:p14="http://schemas.microsoft.com/office/powerpoint/2010/main" val="3160367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11</a:t>
            </a:fld>
            <a:endParaRPr lang="en-US" dirty="0"/>
          </a:p>
        </p:txBody>
      </p:sp>
    </p:spTree>
    <p:extLst>
      <p:ext uri="{BB962C8B-B14F-4D97-AF65-F5344CB8AC3E}">
        <p14:creationId xmlns:p14="http://schemas.microsoft.com/office/powerpoint/2010/main" val="3248737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12</a:t>
            </a:fld>
            <a:endParaRPr lang="en-US" dirty="0"/>
          </a:p>
        </p:txBody>
      </p:sp>
    </p:spTree>
    <p:extLst>
      <p:ext uri="{BB962C8B-B14F-4D97-AF65-F5344CB8AC3E}">
        <p14:creationId xmlns:p14="http://schemas.microsoft.com/office/powerpoint/2010/main" val="1650032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quick</a:t>
            </a:r>
            <a:r>
              <a:rPr lang="en-US" baseline="0" dirty="0"/>
              <a:t> definition of ADUs- otherwise known as second units. </a:t>
            </a:r>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13</a:t>
            </a:fld>
            <a:endParaRPr lang="en-US" dirty="0"/>
          </a:p>
        </p:txBody>
      </p:sp>
    </p:spTree>
    <p:extLst>
      <p:ext uri="{BB962C8B-B14F-4D97-AF65-F5344CB8AC3E}">
        <p14:creationId xmlns:p14="http://schemas.microsoft.com/office/powerpoint/2010/main" val="3025170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14</a:t>
            </a:fld>
            <a:endParaRPr lang="en-US" dirty="0"/>
          </a:p>
        </p:txBody>
      </p:sp>
    </p:spTree>
    <p:extLst>
      <p:ext uri="{BB962C8B-B14F-4D97-AF65-F5344CB8AC3E}">
        <p14:creationId xmlns:p14="http://schemas.microsoft.com/office/powerpoint/2010/main" val="1846707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2010 and 2017, 83,000 new jobs were created in San Mateo County, while only 7,100 new housing units were built, a 12:1 ratio. </a:t>
            </a:r>
          </a:p>
        </p:txBody>
      </p:sp>
      <p:sp>
        <p:nvSpPr>
          <p:cNvPr id="4" name="Slide Number Placeholder 3"/>
          <p:cNvSpPr>
            <a:spLocks noGrp="1"/>
          </p:cNvSpPr>
          <p:nvPr>
            <p:ph type="sldNum" sz="quarter" idx="10"/>
          </p:nvPr>
        </p:nvSpPr>
        <p:spPr/>
        <p:txBody>
          <a:bodyPr/>
          <a:lstStyle/>
          <a:p>
            <a:fld id="{E70F4A4E-97A9-4D06-A5F3-B589B3E0853F}" type="slidenum">
              <a:rPr lang="en-US" smtClean="0"/>
              <a:t>15</a:t>
            </a:fld>
            <a:endParaRPr lang="en-US" dirty="0"/>
          </a:p>
        </p:txBody>
      </p:sp>
    </p:spTree>
    <p:extLst>
      <p:ext uri="{BB962C8B-B14F-4D97-AF65-F5344CB8AC3E}">
        <p14:creationId xmlns:p14="http://schemas.microsoft.com/office/powerpoint/2010/main" val="2986720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lang="en-US" sz="2000" dirty="0">
                <a:solidFill>
                  <a:prstClr val="white"/>
                </a:solidFill>
              </a:rPr>
              <a:t>Less expensive housing is only available far further away, requiring lengthy commutes and creating traffic congestion</a:t>
            </a:r>
          </a:p>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16</a:t>
            </a:fld>
            <a:endParaRPr lang="en-US" dirty="0"/>
          </a:p>
        </p:txBody>
      </p:sp>
    </p:spTree>
    <p:extLst>
      <p:ext uri="{BB962C8B-B14F-4D97-AF65-F5344CB8AC3E}">
        <p14:creationId xmlns:p14="http://schemas.microsoft.com/office/powerpoint/2010/main" val="3849114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17</a:t>
            </a:fld>
            <a:endParaRPr lang="en-US" dirty="0"/>
          </a:p>
        </p:txBody>
      </p:sp>
    </p:spTree>
    <p:extLst>
      <p:ext uri="{BB962C8B-B14F-4D97-AF65-F5344CB8AC3E}">
        <p14:creationId xmlns:p14="http://schemas.microsoft.com/office/powerpoint/2010/main" val="4241257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goals of Reimagine SamTrans are to improve the</a:t>
            </a:r>
            <a:r>
              <a:rPr lang="en-US" baseline="0" dirty="0"/>
              <a:t> experience for existing SamTrans customers, grow new and more frequent ridership on SanTrans, and build SamTrans’ efficiency and effectiveness as a mobility provider. </a:t>
            </a:r>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18</a:t>
            </a:fld>
            <a:endParaRPr lang="en-US" dirty="0"/>
          </a:p>
        </p:txBody>
      </p:sp>
    </p:spTree>
    <p:extLst>
      <p:ext uri="{BB962C8B-B14F-4D97-AF65-F5344CB8AC3E}">
        <p14:creationId xmlns:p14="http://schemas.microsoft.com/office/powerpoint/2010/main" val="3576972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19</a:t>
            </a:fld>
            <a:endParaRPr lang="en-US" dirty="0"/>
          </a:p>
        </p:txBody>
      </p:sp>
    </p:spTree>
    <p:extLst>
      <p:ext uri="{BB962C8B-B14F-4D97-AF65-F5344CB8AC3E}">
        <p14:creationId xmlns:p14="http://schemas.microsoft.com/office/powerpoint/2010/main" val="2449645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7">
              <a:defRPr/>
            </a:pPr>
            <a:endParaRPr lang="en-US" sz="1200" dirty="0"/>
          </a:p>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2</a:t>
            </a:fld>
            <a:endParaRPr lang="en-US" dirty="0"/>
          </a:p>
        </p:txBody>
      </p:sp>
    </p:spTree>
    <p:extLst>
      <p:ext uri="{BB962C8B-B14F-4D97-AF65-F5344CB8AC3E}">
        <p14:creationId xmlns:p14="http://schemas.microsoft.com/office/powerpoint/2010/main" val="1905721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20</a:t>
            </a:fld>
            <a:endParaRPr lang="en-US" dirty="0"/>
          </a:p>
        </p:txBody>
      </p:sp>
    </p:spTree>
    <p:extLst>
      <p:ext uri="{BB962C8B-B14F-4D97-AF65-F5344CB8AC3E}">
        <p14:creationId xmlns:p14="http://schemas.microsoft.com/office/powerpoint/2010/main" val="1546220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21</a:t>
            </a:fld>
            <a:endParaRPr lang="en-US" dirty="0"/>
          </a:p>
        </p:txBody>
      </p:sp>
    </p:spTree>
    <p:extLst>
      <p:ext uri="{BB962C8B-B14F-4D97-AF65-F5344CB8AC3E}">
        <p14:creationId xmlns:p14="http://schemas.microsoft.com/office/powerpoint/2010/main" val="2228919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22</a:t>
            </a:fld>
            <a:endParaRPr lang="en-US" dirty="0"/>
          </a:p>
        </p:txBody>
      </p:sp>
    </p:spTree>
    <p:extLst>
      <p:ext uri="{BB962C8B-B14F-4D97-AF65-F5344CB8AC3E}">
        <p14:creationId xmlns:p14="http://schemas.microsoft.com/office/powerpoint/2010/main" val="3023399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a:t>
            </a:r>
            <a:r>
              <a:rPr lang="en-US" baseline="0" dirty="0"/>
              <a:t> recently passed a number of new housing.  When we work together locally, it is important to understand how the planning parameters are changing at the state level. State government has a goals of building 3.5 million new homes by 2025, stronger support for tenants, significant investment in affordable housing, and state action on homelessness. </a:t>
            </a:r>
            <a:endParaRPr lang="en-US" dirty="0"/>
          </a:p>
        </p:txBody>
      </p:sp>
      <p:sp>
        <p:nvSpPr>
          <p:cNvPr id="4" name="Slide Number Placeholder 3"/>
          <p:cNvSpPr>
            <a:spLocks noGrp="1"/>
          </p:cNvSpPr>
          <p:nvPr>
            <p:ph type="sldNum" sz="quarter" idx="10"/>
          </p:nvPr>
        </p:nvSpPr>
        <p:spPr/>
        <p:txBody>
          <a:bodyPr/>
          <a:lstStyle/>
          <a:p>
            <a:pPr marL="0" marR="0" lvl="0" indent="0" algn="r" defTabSz="1463040" rtl="0" eaLnBrk="1" fontAlgn="auto" latinLnBrk="0" hangingPunct="1">
              <a:lnSpc>
                <a:spcPct val="100000"/>
              </a:lnSpc>
              <a:spcBef>
                <a:spcPts val="0"/>
              </a:spcBef>
              <a:spcAft>
                <a:spcPts val="0"/>
              </a:spcAft>
              <a:buClrTx/>
              <a:buSzTx/>
              <a:buFontTx/>
              <a:buNone/>
              <a:tabLst/>
              <a:defRPr/>
            </a:pPr>
            <a:fld id="{E70F4A4E-97A9-4D06-A5F3-B589B3E085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304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0325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Courier New" panose="02070309020205020404" pitchFamily="49" charset="0"/>
              <a:buNone/>
            </a:pPr>
            <a:r>
              <a:rPr lang="en-US" sz="2000" baseline="0" dirty="0"/>
              <a:t>Accessory Dwelling Units (ADUs) </a:t>
            </a:r>
            <a:r>
              <a:rPr lang="en-US" sz="1900" b="0" i="0" u="none" strike="noStrike" kern="1200" baseline="0" dirty="0">
                <a:solidFill>
                  <a:schemeClr val="tx1"/>
                </a:solidFill>
                <a:latin typeface="+mn-lt"/>
                <a:ea typeface="+mn-ea"/>
                <a:cs typeface="+mn-cs"/>
              </a:rPr>
              <a:t>are defined as independent living quarters for one household with full facilities for sleeping, eating, cooking, and sanitation on the same lot as a primary single-family dwelling. The ADU may be attached, detached, or located within the living areas of the primary dwelling unit on the lot. While California laws have paved the way for increased ADU development, some cities have ordinance that render ADU development infeasible or cost prohibitive. By further reducing barriers to ADU development, the new bills are aimed to encourage the construction of more ADUs. The new laws help streamline the review and approval process, help unpermitted ADUs gain amnesty, have lenient development standards, no impact fees, allow one ADU and JADU per lot, and exempt owner occupancy rules. To learn more come to the ADU Planning Commission meeting at the end of the month or visit the ADU webpage on the city website. I’ll talk more about how the City is updating the ordinance to comply with these new state laws. </a:t>
            </a:r>
          </a:p>
          <a:p>
            <a:pPr lvl="0">
              <a:buFont typeface="Courier New" panose="02070309020205020404" pitchFamily="49" charset="0"/>
              <a:buNone/>
            </a:pPr>
            <a:endParaRPr lang="en-US" sz="1900" b="0" i="0" u="none" strike="noStrike" kern="1200" baseline="0" dirty="0">
              <a:solidFill>
                <a:schemeClr val="tx1"/>
              </a:solidFill>
              <a:latin typeface="+mn-lt"/>
              <a:ea typeface="+mn-ea"/>
              <a:cs typeface="+mn-cs"/>
            </a:endParaRPr>
          </a:p>
          <a:p>
            <a:pPr lvl="0">
              <a:buFont typeface="Courier New" panose="02070309020205020404" pitchFamily="49" charset="0"/>
              <a:buNone/>
            </a:pPr>
            <a:endParaRPr lang="en-US" sz="1900" b="0" i="0" u="none" strike="noStrike" kern="1200" baseline="0" dirty="0">
              <a:solidFill>
                <a:schemeClr val="tx1"/>
              </a:solidFill>
              <a:latin typeface="+mn-lt"/>
              <a:ea typeface="+mn-ea"/>
              <a:cs typeface="+mn-cs"/>
            </a:endParaRPr>
          </a:p>
          <a:p>
            <a:pPr lvl="0">
              <a:buFont typeface="Courier New" panose="02070309020205020404" pitchFamily="49" charset="0"/>
              <a:buNone/>
            </a:pPr>
            <a:endParaRPr lang="en-US" sz="3200" dirty="0"/>
          </a:p>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24</a:t>
            </a:fld>
            <a:endParaRPr lang="en-US" dirty="0"/>
          </a:p>
        </p:txBody>
      </p:sp>
    </p:spTree>
    <p:extLst>
      <p:ext uri="{BB962C8B-B14F-4D97-AF65-F5344CB8AC3E}">
        <p14:creationId xmlns:p14="http://schemas.microsoft.com/office/powerpoint/2010/main" val="2245053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46304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US" sz="3200" dirty="0"/>
              <a:t>State has increased funding for affordable housing and homelessness. This</a:t>
            </a:r>
            <a:r>
              <a:rPr lang="en-US" sz="3200" baseline="0" dirty="0"/>
              <a:t> the most money the government has put out in a really long time which emphasizes the seriousness of the housing priority- such a high priority for the governor and legislature. </a:t>
            </a:r>
            <a:endParaRPr lang="en-US" sz="3200" dirty="0"/>
          </a:p>
          <a:p>
            <a:pPr lvl="0">
              <a:buFont typeface="Courier New" panose="02070309020205020404" pitchFamily="49" charset="0"/>
              <a:buNone/>
            </a:pPr>
            <a:r>
              <a:rPr lang="en-US" sz="3200" dirty="0"/>
              <a:t>2018 ballot measures include Proposition 1: Veterans &amp; Affordable Housing Bond Act ($4 billion) and</a:t>
            </a:r>
            <a:r>
              <a:rPr lang="en-US" sz="3200" baseline="0" dirty="0"/>
              <a:t> </a:t>
            </a:r>
            <a:r>
              <a:rPr lang="en-US" sz="3200" dirty="0"/>
              <a:t>Proposition 2: No Place Like Home ($2 billion). </a:t>
            </a:r>
          </a:p>
          <a:p>
            <a:pPr lvl="0">
              <a:buFont typeface="Courier New" panose="02070309020205020404" pitchFamily="49" charset="0"/>
              <a:buNone/>
            </a:pPr>
            <a:r>
              <a:rPr lang="en-US" sz="3200" dirty="0"/>
              <a:t>2019 Budget &amp; Trailer Bill: $2.7 billion for housing &amp; homelessness</a:t>
            </a:r>
          </a:p>
          <a:p>
            <a:pPr lvl="0">
              <a:buFont typeface="Courier New" panose="02070309020205020404" pitchFamily="49" charset="0"/>
              <a:buNone/>
            </a:pPr>
            <a:r>
              <a:rPr lang="en-US" sz="3200" dirty="0"/>
              <a:t>SB 330 streamlines the</a:t>
            </a:r>
            <a:r>
              <a:rPr lang="en-US" sz="3200" baseline="0" dirty="0"/>
              <a:t> housing application approval process and timeline </a:t>
            </a:r>
          </a:p>
          <a:p>
            <a:pPr lvl="0">
              <a:buFont typeface="Courier New" panose="02070309020205020404" pitchFamily="49" charset="0"/>
              <a:buNone/>
            </a:pPr>
            <a:r>
              <a:rPr lang="en-US" sz="3200" baseline="0" dirty="0"/>
              <a:t>SB 50 requires zoning changes for transit oriented development (TODs) which is still pending</a:t>
            </a:r>
          </a:p>
          <a:p>
            <a:pPr lvl="0">
              <a:buFont typeface="Courier New" panose="02070309020205020404" pitchFamily="49" charset="0"/>
              <a:buNone/>
            </a:pPr>
            <a:r>
              <a:rPr lang="en-US" sz="3200" baseline="0" dirty="0"/>
              <a:t>Additionally, </a:t>
            </a:r>
            <a:endParaRPr lang="en-US" sz="3200" dirty="0"/>
          </a:p>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25</a:t>
            </a:fld>
            <a:endParaRPr lang="en-US" dirty="0"/>
          </a:p>
        </p:txBody>
      </p:sp>
    </p:spTree>
    <p:extLst>
      <p:ext uri="{BB962C8B-B14F-4D97-AF65-F5344CB8AC3E}">
        <p14:creationId xmlns:p14="http://schemas.microsoft.com/office/powerpoint/2010/main" val="15596341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By state law, all jurisdictions are required</a:t>
            </a:r>
            <a:r>
              <a:rPr lang="en-US" sz="3200" baseline="0" dirty="0"/>
              <a:t> to plan to meet the housing needs of everyone in the community for an 8 year period. </a:t>
            </a:r>
            <a:endParaRPr lang="en-US" sz="3200" dirty="0"/>
          </a:p>
          <a:p>
            <a:r>
              <a:rPr lang="en-US" sz="3200" dirty="0"/>
              <a:t>HCD worked with regional Council of Governments (ABAG), Sustainable Communities Strategy Housing Methodology Committee (local officials, staff, stakeholders) deliberated for over a year on how to best distribute the region’s </a:t>
            </a:r>
            <a:r>
              <a:rPr lang="en-US" sz="3200" b="1" dirty="0"/>
              <a:t>187,990 </a:t>
            </a:r>
            <a:r>
              <a:rPr lang="en-US" sz="3200" dirty="0"/>
              <a:t>unit housing needs allocation. San Mateo County worked as a subregion to allocate its </a:t>
            </a:r>
            <a:r>
              <a:rPr lang="en-US" sz="3200" b="1" dirty="0"/>
              <a:t>16,418</a:t>
            </a:r>
            <a:r>
              <a:rPr lang="en-US" sz="3200" dirty="0"/>
              <a:t> units amongst the 21 jurisdictions (20 cities and the county). </a:t>
            </a:r>
            <a:r>
              <a:rPr lang="en-US" sz="3200" b="1" dirty="0"/>
              <a:t>Of 16,418 San Carlos received its fair share of 596 units. </a:t>
            </a:r>
            <a:r>
              <a:rPr lang="en-US" sz="3200" b="0" dirty="0"/>
              <a:t>RHNA</a:t>
            </a:r>
            <a:r>
              <a:rPr lang="en-US" sz="3200" b="0" baseline="0" dirty="0"/>
              <a:t> for 2022-2030 for the Bay Area is currently underway and will be much bigger!! </a:t>
            </a:r>
            <a:endParaRPr lang="en-US" sz="3200" b="1" dirty="0"/>
          </a:p>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26</a:t>
            </a:fld>
            <a:endParaRPr lang="en-US" dirty="0"/>
          </a:p>
        </p:txBody>
      </p:sp>
    </p:spTree>
    <p:extLst>
      <p:ext uri="{BB962C8B-B14F-4D97-AF65-F5344CB8AC3E}">
        <p14:creationId xmlns:p14="http://schemas.microsoft.com/office/powerpoint/2010/main" val="37366403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463040" rtl="0" eaLnBrk="1" fontAlgn="auto" latinLnBrk="0" hangingPunct="1">
              <a:lnSpc>
                <a:spcPct val="100000"/>
              </a:lnSpc>
              <a:spcBef>
                <a:spcPts val="0"/>
              </a:spcBef>
              <a:spcAft>
                <a:spcPts val="0"/>
              </a:spcAft>
              <a:buClrTx/>
              <a:buSzTx/>
              <a:buFontTx/>
              <a:buNone/>
              <a:tabLst/>
              <a:defRPr/>
            </a:pPr>
            <a:fld id="{E70F4A4E-97A9-4D06-A5F3-B589B3E085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304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0170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Talking</a:t>
            </a:r>
            <a:r>
              <a:rPr lang="en-US" baseline="0" dirty="0"/>
              <a:t> Points:</a:t>
            </a:r>
          </a:p>
          <a:p>
            <a:pPr marL="342900" indent="-342900">
              <a:buFont typeface="Arial" panose="020B0604020202020204" pitchFamily="34" charset="0"/>
              <a:buChar char="•"/>
            </a:pPr>
            <a:r>
              <a:rPr lang="en-US" sz="1900" kern="1200" baseline="0" dirty="0">
                <a:solidFill>
                  <a:schemeClr val="tx1"/>
                </a:solidFill>
                <a:effectLst/>
                <a:latin typeface="+mn-lt"/>
                <a:ea typeface="+mn-ea"/>
                <a:cs typeface="+mn-cs"/>
              </a:rPr>
              <a:t>To comply with the new state laws, the City began the process of updating the ordinance. We had a study session on Oct. 2019 with high attendance and a robust discussion on the new laws. </a:t>
            </a:r>
          </a:p>
          <a:p>
            <a:pPr marL="342900" indent="-342900">
              <a:buFont typeface="Arial" panose="020B0604020202020204" pitchFamily="34" charset="0"/>
              <a:buChar char="•"/>
            </a:pPr>
            <a:r>
              <a:rPr lang="en-US" sz="1900" kern="1200" baseline="0" dirty="0">
                <a:solidFill>
                  <a:schemeClr val="tx1"/>
                </a:solidFill>
                <a:effectLst/>
                <a:latin typeface="+mn-lt"/>
                <a:ea typeface="+mn-ea"/>
                <a:cs typeface="+mn-cs"/>
              </a:rPr>
              <a:t>Per PC direction to address concerns expressed by residents related to the state’s flexible parking requirements, staff took the ADU item to the Transportation and Circulation Commission in Dec. 2019.</a:t>
            </a:r>
          </a:p>
          <a:p>
            <a:pPr marL="342900" indent="-342900">
              <a:buFont typeface="Arial" panose="020B0604020202020204" pitchFamily="34" charset="0"/>
              <a:buChar char="•"/>
            </a:pPr>
            <a:r>
              <a:rPr lang="en-US" sz="1900" kern="1200" baseline="0" dirty="0">
                <a:solidFill>
                  <a:schemeClr val="tx1"/>
                </a:solidFill>
                <a:effectLst/>
                <a:latin typeface="+mn-lt"/>
                <a:ea typeface="+mn-ea"/>
                <a:cs typeface="+mn-cs"/>
              </a:rPr>
              <a:t>The upcoming PC hearing scheduled for early march will include a redlined draft of the new ordinance that complies with the new state laws. Staff will also present graphics and visual exhibits associated with the various ADU types to better articulate the maximum size and scale of single-family homes developed with an ADU.  </a:t>
            </a:r>
          </a:p>
          <a:p>
            <a:pPr marL="342900" indent="-342900">
              <a:buFont typeface="Arial" panose="020B0604020202020204" pitchFamily="34" charset="0"/>
              <a:buChar char="•"/>
            </a:pPr>
            <a:r>
              <a:rPr lang="en-US" sz="1900" kern="1200" baseline="0" dirty="0">
                <a:solidFill>
                  <a:schemeClr val="tx1"/>
                </a:solidFill>
                <a:effectLst/>
                <a:latin typeface="+mn-lt"/>
                <a:ea typeface="+mn-ea"/>
                <a:cs typeface="+mn-cs"/>
              </a:rPr>
              <a:t>After the PC, the ordinance needs to be adopted by City Council anticipated for late March 2020. </a:t>
            </a:r>
          </a:p>
          <a:p>
            <a:pPr marL="342900" indent="-342900">
              <a:buFont typeface="Arial" panose="020B0604020202020204" pitchFamily="34" charset="0"/>
              <a:buChar char="•"/>
            </a:pPr>
            <a:r>
              <a:rPr lang="en-US" sz="1900" kern="1200" baseline="0" dirty="0">
                <a:solidFill>
                  <a:schemeClr val="tx1"/>
                </a:solidFill>
                <a:effectLst/>
                <a:latin typeface="+mn-lt"/>
                <a:ea typeface="+mn-ea"/>
                <a:cs typeface="+mn-cs"/>
              </a:rPr>
              <a:t>Find out more on the ADU webpage at cityofsancarlos.org/ADU</a:t>
            </a:r>
          </a:p>
          <a:p>
            <a:pPr marL="342900" indent="-342900">
              <a:buFont typeface="Arial" panose="020B0604020202020204" pitchFamily="34" charset="0"/>
              <a:buChar char="•"/>
            </a:pPr>
            <a:endParaRPr lang="en-US" dirty="0"/>
          </a:p>
          <a:p>
            <a:endParaRPr lang="en-US" sz="19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28</a:t>
            </a:fld>
            <a:endParaRPr lang="en-US" dirty="0"/>
          </a:p>
        </p:txBody>
      </p:sp>
    </p:spTree>
    <p:extLst>
      <p:ext uri="{BB962C8B-B14F-4D97-AF65-F5344CB8AC3E}">
        <p14:creationId xmlns:p14="http://schemas.microsoft.com/office/powerpoint/2010/main" val="36244261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0F4A4E-97A9-4D06-A5F3-B589B3E0853F}" type="slidenum">
              <a:rPr lang="en-US" smtClean="0"/>
              <a:t>29</a:t>
            </a:fld>
            <a:endParaRPr lang="en-US" dirty="0"/>
          </a:p>
        </p:txBody>
      </p:sp>
    </p:spTree>
    <p:extLst>
      <p:ext uri="{BB962C8B-B14F-4D97-AF65-F5344CB8AC3E}">
        <p14:creationId xmlns:p14="http://schemas.microsoft.com/office/powerpoint/2010/main" val="3123930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where we are today, and how we got here today.</a:t>
            </a:r>
          </a:p>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3</a:t>
            </a:fld>
            <a:endParaRPr lang="en-US" dirty="0"/>
          </a:p>
        </p:txBody>
      </p:sp>
    </p:spTree>
    <p:extLst>
      <p:ext uri="{BB962C8B-B14F-4D97-AF65-F5344CB8AC3E}">
        <p14:creationId xmlns:p14="http://schemas.microsoft.com/office/powerpoint/2010/main" val="4261079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lang="en-US" sz="1900" kern="1200" dirty="0">
                <a:solidFill>
                  <a:schemeClr val="tx1"/>
                </a:solidFill>
                <a:effectLst/>
                <a:latin typeface="+mn-lt"/>
                <a:ea typeface="+mn-ea"/>
                <a:cs typeface="+mn-cs"/>
              </a:rPr>
              <a:t>On July 8, 2019, the City Council amended the Municipal Code to encourage the construction of more affordable housing. Developers will now be required to include Below Market Rate (BMR) units in residential rental developments. The changes also eliminate “in lieu” fees, which developers could previously pay as an alternative to building BMR units. Other upcoming updates include fee waiver considerations and relevant state regulation updates. The City is</a:t>
            </a:r>
            <a:r>
              <a:rPr lang="en-US" sz="1900" kern="1200" baseline="0" dirty="0">
                <a:solidFill>
                  <a:schemeClr val="tx1"/>
                </a:solidFill>
                <a:effectLst/>
                <a:latin typeface="+mn-lt"/>
                <a:ea typeface="+mn-ea"/>
                <a:cs typeface="+mn-cs"/>
              </a:rPr>
              <a:t> currently conducting</a:t>
            </a:r>
            <a:r>
              <a:rPr lang="en-US" sz="1900" kern="1200" dirty="0">
                <a:solidFill>
                  <a:schemeClr val="tx1"/>
                </a:solidFill>
                <a:effectLst/>
                <a:latin typeface="+mn-lt"/>
                <a:ea typeface="+mn-ea"/>
                <a:cs typeface="+mn-cs"/>
              </a:rPr>
              <a:t> an economic study to review affordable housing requirements, such as percentage and level of affordability. The study will also evaluate incentives and alternatives that could help increase the amount of affordable housing. </a:t>
            </a:r>
          </a:p>
          <a:p>
            <a:endParaRPr lang="en-US" sz="1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0F4A4E-97A9-4D06-A5F3-B589B3E0853F}" type="slidenum">
              <a:rPr lang="en-US" smtClean="0"/>
              <a:t>30</a:t>
            </a:fld>
            <a:endParaRPr lang="en-US" dirty="0"/>
          </a:p>
        </p:txBody>
      </p:sp>
    </p:spTree>
    <p:extLst>
      <p:ext uri="{BB962C8B-B14F-4D97-AF65-F5344CB8AC3E}">
        <p14:creationId xmlns:p14="http://schemas.microsoft.com/office/powerpoint/2010/main" val="447598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kern="1200" dirty="0">
                <a:solidFill>
                  <a:schemeClr val="tx1"/>
                </a:solidFill>
                <a:effectLst/>
                <a:latin typeface="+mn-lt"/>
                <a:ea typeface="+mn-ea"/>
                <a:cs typeface="+mn-cs"/>
              </a:rPr>
              <a:t>Here are</a:t>
            </a:r>
            <a:r>
              <a:rPr lang="en-US" sz="1900" kern="1200" baseline="0" dirty="0">
                <a:solidFill>
                  <a:schemeClr val="tx1"/>
                </a:solidFill>
                <a:effectLst/>
                <a:latin typeface="+mn-lt"/>
                <a:ea typeface="+mn-ea"/>
                <a:cs typeface="+mn-cs"/>
              </a:rPr>
              <a:t> some affordable housing resources. </a:t>
            </a:r>
            <a:endParaRPr lang="en-US" sz="1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0F4A4E-97A9-4D06-A5F3-B589B3E0853F}" type="slidenum">
              <a:rPr lang="en-US" smtClean="0"/>
              <a:t>31</a:t>
            </a:fld>
            <a:endParaRPr lang="en-US" dirty="0"/>
          </a:p>
        </p:txBody>
      </p:sp>
    </p:spTree>
    <p:extLst>
      <p:ext uri="{BB962C8B-B14F-4D97-AF65-F5344CB8AC3E}">
        <p14:creationId xmlns:p14="http://schemas.microsoft.com/office/powerpoint/2010/main" val="12468809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kern="1200" dirty="0">
                <a:solidFill>
                  <a:schemeClr val="tx1"/>
                </a:solidFill>
                <a:effectLst/>
                <a:latin typeface="+mn-lt"/>
                <a:ea typeface="+mn-ea"/>
                <a:cs typeface="+mn-cs"/>
              </a:rPr>
              <a:t>More resources. </a:t>
            </a:r>
          </a:p>
        </p:txBody>
      </p:sp>
      <p:sp>
        <p:nvSpPr>
          <p:cNvPr id="4" name="Slide Number Placeholder 3"/>
          <p:cNvSpPr>
            <a:spLocks noGrp="1"/>
          </p:cNvSpPr>
          <p:nvPr>
            <p:ph type="sldNum" sz="quarter" idx="10"/>
          </p:nvPr>
        </p:nvSpPr>
        <p:spPr/>
        <p:txBody>
          <a:bodyPr/>
          <a:lstStyle/>
          <a:p>
            <a:fld id="{E70F4A4E-97A9-4D06-A5F3-B589B3E0853F}" type="slidenum">
              <a:rPr lang="en-US" smtClean="0"/>
              <a:t>32</a:t>
            </a:fld>
            <a:endParaRPr lang="en-US" dirty="0"/>
          </a:p>
        </p:txBody>
      </p:sp>
    </p:spTree>
    <p:extLst>
      <p:ext uri="{BB962C8B-B14F-4D97-AF65-F5344CB8AC3E}">
        <p14:creationId xmlns:p14="http://schemas.microsoft.com/office/powerpoint/2010/main" val="1230434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9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0F4A4E-97A9-4D06-A5F3-B589B3E0853F}" type="slidenum">
              <a:rPr lang="en-US" smtClean="0"/>
              <a:t>33</a:t>
            </a:fld>
            <a:endParaRPr lang="en-US" dirty="0"/>
          </a:p>
        </p:txBody>
      </p:sp>
    </p:spTree>
    <p:extLst>
      <p:ext uri="{BB962C8B-B14F-4D97-AF65-F5344CB8AC3E}">
        <p14:creationId xmlns:p14="http://schemas.microsoft.com/office/powerpoint/2010/main" val="2700736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n-lt"/>
                <a:ea typeface="+mn-ea"/>
                <a:cs typeface="+mn-cs"/>
              </a:rPr>
              <a:t>This document provides an analysis of the community’s housing needs and describes plans for how to achieve the City’s housing goals. This element must be updated every 8 years to respond to current and near term future housing needs. </a:t>
            </a:r>
            <a:endParaRPr lang="en-US" sz="2000" b="0" i="0" u="none" strike="noStrike" kern="1200" cap="none" spc="0" normalizeH="0" baseline="0" noProof="0" dirty="0">
              <a:ln>
                <a:noFill/>
              </a:ln>
              <a:solidFill>
                <a:prstClr val="black"/>
              </a:solidFill>
              <a:effectLst/>
              <a:uLnTx/>
              <a:uFillTx/>
              <a:latin typeface="+mn-lt"/>
              <a:cs typeface="Calibri"/>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1463040" rtl="0" eaLnBrk="1" fontAlgn="auto" latinLnBrk="0" hangingPunct="1">
              <a:lnSpc>
                <a:spcPct val="100000"/>
              </a:lnSpc>
              <a:spcBef>
                <a:spcPts val="0"/>
              </a:spcBef>
              <a:spcAft>
                <a:spcPts val="0"/>
              </a:spcAft>
              <a:buClrTx/>
              <a:buSzTx/>
              <a:buFontTx/>
              <a:buNone/>
              <a:tabLst/>
              <a:defRPr/>
            </a:pPr>
            <a:fld id="{E70F4A4E-97A9-4D06-A5F3-B589B3E085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304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6211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14630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kern="1200" dirty="0">
                <a:solidFill>
                  <a:schemeClr val="tx1"/>
                </a:solidFill>
                <a:effectLst/>
                <a:latin typeface="+mn-lt"/>
                <a:ea typeface="+mn-ea"/>
                <a:cs typeface="+mn-cs"/>
              </a:rPr>
              <a:t>In addition to the initiatives</a:t>
            </a:r>
            <a:r>
              <a:rPr lang="en-US" sz="1900" kern="1200" baseline="0" dirty="0">
                <a:solidFill>
                  <a:schemeClr val="tx1"/>
                </a:solidFill>
                <a:effectLst/>
                <a:latin typeface="+mn-lt"/>
                <a:ea typeface="+mn-ea"/>
                <a:cs typeface="+mn-cs"/>
              </a:rPr>
              <a:t> directly related to housing, the City is also pursuing other projects related to housing, transportation, and the quality of life. </a:t>
            </a:r>
          </a:p>
          <a:p>
            <a:pPr marL="342900" marR="0" lvl="0" indent="-342900" algn="l" defTabSz="146304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900" kern="1200" dirty="0">
                <a:solidFill>
                  <a:schemeClr val="tx1"/>
                </a:solidFill>
                <a:effectLst/>
                <a:latin typeface="+mn-lt"/>
                <a:ea typeface="+mn-ea"/>
                <a:cs typeface="+mn-cs"/>
              </a:rPr>
              <a:t>The 2016-2019 Plan includes three long-term overarching economic development goals, five themes to guide investment and inform resource allocation, and 24 near-term initiatives. These goals, themes, and initiatives are currently in the process of being updated for the 2020-23 plan</a:t>
            </a:r>
            <a:r>
              <a:rPr lang="en-US" sz="1900" kern="1200" baseline="0" dirty="0">
                <a:solidFill>
                  <a:schemeClr val="tx1"/>
                </a:solidFill>
                <a:effectLst/>
                <a:latin typeface="+mn-lt"/>
                <a:ea typeface="+mn-ea"/>
                <a:cs typeface="+mn-cs"/>
              </a:rPr>
              <a:t> and is </a:t>
            </a:r>
            <a:r>
              <a:rPr lang="en-US" baseline="0" dirty="0"/>
              <a:t>anticipated for completion this summer. </a:t>
            </a:r>
          </a:p>
          <a:p>
            <a:pPr marL="342900" indent="-342900">
              <a:buFont typeface="Arial" panose="020B0604020202020204" pitchFamily="34" charset="0"/>
              <a:buChar char="•"/>
            </a:pPr>
            <a:r>
              <a:rPr lang="en-US" baseline="0" dirty="0"/>
              <a:t>Childcare is also a council priority and staff has prepared a work plan related to child care policies with the goal of increasing the supply of spaces in the City anticipated for Council review in early March</a:t>
            </a:r>
          </a:p>
          <a:p>
            <a:pPr marL="342900" indent="-342900">
              <a:buFont typeface="Arial" panose="020B0604020202020204" pitchFamily="34" charset="0"/>
              <a:buChar char="•"/>
            </a:pPr>
            <a:r>
              <a:rPr lang="en-US" baseline="0" dirty="0"/>
              <a:t>The City is also developing a Bicycle and Pedestrian Master Plan. The process started in Fall 2020 with review of existing conditions, community input, and recommendations. The final plan is anticipated for council review in the Spring. </a:t>
            </a:r>
          </a:p>
          <a:p>
            <a:pPr marL="342900" indent="-342900">
              <a:buFont typeface="Arial" panose="020B0604020202020204" pitchFamily="34" charset="0"/>
              <a:buChar char="•"/>
            </a:pPr>
            <a:endParaRPr lang="en-US" baseline="0" dirty="0"/>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1463040" rtl="0" eaLnBrk="1" fontAlgn="auto" latinLnBrk="0" hangingPunct="1">
              <a:lnSpc>
                <a:spcPct val="100000"/>
              </a:lnSpc>
              <a:spcBef>
                <a:spcPts val="0"/>
              </a:spcBef>
              <a:spcAft>
                <a:spcPts val="0"/>
              </a:spcAft>
              <a:buClrTx/>
              <a:buSzTx/>
              <a:buFontTx/>
              <a:buNone/>
              <a:tabLst/>
              <a:defRPr/>
            </a:pPr>
            <a:fld id="{E70F4A4E-97A9-4D06-A5F3-B589B3E0853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46304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01003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where we are today, and how we got here today.</a:t>
            </a:r>
          </a:p>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36</a:t>
            </a:fld>
            <a:endParaRPr lang="en-US" dirty="0"/>
          </a:p>
        </p:txBody>
      </p:sp>
    </p:spTree>
    <p:extLst>
      <p:ext uri="{BB962C8B-B14F-4D97-AF65-F5344CB8AC3E}">
        <p14:creationId xmlns:p14="http://schemas.microsoft.com/office/powerpoint/2010/main" val="6912470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70000"/>
              </a:lnSpc>
            </a:pPr>
            <a:r>
              <a:rPr lang="en-US" sz="1800" dirty="0">
                <a:latin typeface="+mn-lt"/>
              </a:rPr>
              <a:t>Check out the website for a summary of today’s discussion in the next few weeks</a:t>
            </a:r>
          </a:p>
          <a:p>
            <a:pPr>
              <a:lnSpc>
                <a:spcPct val="170000"/>
              </a:lnSpc>
            </a:pPr>
            <a:r>
              <a:rPr lang="en-US" sz="1800" dirty="0">
                <a:latin typeface="+mn-lt"/>
              </a:rPr>
              <a:t>Updates will be added to the website with information people requested including links to</a:t>
            </a:r>
            <a:r>
              <a:rPr lang="en-US" sz="1800" baseline="0" dirty="0">
                <a:latin typeface="+mn-lt"/>
              </a:rPr>
              <a:t> the various resources related to ADUs, shared housing, and resources for renters and homeowners. There is also more information in your take-home folders. Additionally, more information presented by the San Mateo County Transit District on SamTrans and Caltrain can be found at the table near the check-in. Community members are encouraged to keep the conversation going by attending future cc, pc, and other committee meetings. </a:t>
            </a:r>
            <a:endParaRPr lang="en-US" sz="1800" dirty="0">
              <a:latin typeface="+mn-lt"/>
            </a:endParaRPr>
          </a:p>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37</a:t>
            </a:fld>
            <a:endParaRPr lang="en-US" dirty="0"/>
          </a:p>
        </p:txBody>
      </p:sp>
    </p:spTree>
    <p:extLst>
      <p:ext uri="{BB962C8B-B14F-4D97-AF65-F5344CB8AC3E}">
        <p14:creationId xmlns:p14="http://schemas.microsoft.com/office/powerpoint/2010/main" val="36463478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70000"/>
              </a:lnSpc>
            </a:pPr>
            <a:r>
              <a:rPr lang="en-US" sz="1800" dirty="0">
                <a:latin typeface="+mn-lt"/>
              </a:rPr>
              <a:t>We have</a:t>
            </a:r>
            <a:r>
              <a:rPr lang="en-US" sz="1800" baseline="0" dirty="0">
                <a:latin typeface="+mn-lt"/>
              </a:rPr>
              <a:t> a productive year ahead of us with some important items going to the Planning Commission and City Council all directly or peripherally related to housing.  </a:t>
            </a:r>
            <a:endParaRPr lang="en-US" sz="1800" dirty="0">
              <a:latin typeface="+mn-lt"/>
            </a:endParaRPr>
          </a:p>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38</a:t>
            </a:fld>
            <a:endParaRPr lang="en-US" dirty="0"/>
          </a:p>
        </p:txBody>
      </p:sp>
    </p:spTree>
    <p:extLst>
      <p:ext uri="{BB962C8B-B14F-4D97-AF65-F5344CB8AC3E}">
        <p14:creationId xmlns:p14="http://schemas.microsoft.com/office/powerpoint/2010/main" val="2238364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to stay</a:t>
            </a:r>
            <a:r>
              <a:rPr lang="en-US" baseline="0" dirty="0"/>
              <a:t> involved by learning more about the upcoming City initiatives related to housing. Make sure to join the housing email list to get updates. It’s really important that you share what you learned today and throughout the Welcome Home initiative with community members. And most importantly, continue to stay engaged. </a:t>
            </a:r>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39</a:t>
            </a:fld>
            <a:endParaRPr lang="en-US" dirty="0"/>
          </a:p>
        </p:txBody>
      </p:sp>
    </p:spTree>
    <p:extLst>
      <p:ext uri="{BB962C8B-B14F-4D97-AF65-F5344CB8AC3E}">
        <p14:creationId xmlns:p14="http://schemas.microsoft.com/office/powerpoint/2010/main" val="6574555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spcAft>
                <a:spcPts val="1200"/>
              </a:spcAft>
              <a:buFont typeface="Courier New" panose="02070309020205020404" pitchFamily="49" charset="0"/>
              <a:buChar char="o"/>
            </a:pPr>
            <a:r>
              <a:rPr lang="en-US" sz="3600" dirty="0">
                <a:solidFill>
                  <a:srgbClr val="002D62"/>
                </a:solidFill>
              </a:rPr>
              <a:t>Broaden the conversation about housing in San Carlos. This includes:</a:t>
            </a:r>
          </a:p>
          <a:p>
            <a:pPr marL="1303020" lvl="1" indent="-571500">
              <a:spcAft>
                <a:spcPts val="1200"/>
              </a:spcAft>
              <a:buFont typeface="Courier New" panose="02070309020205020404" pitchFamily="49" charset="0"/>
              <a:buChar char="o"/>
            </a:pPr>
            <a:r>
              <a:rPr lang="en-US" sz="3200" dirty="0">
                <a:solidFill>
                  <a:srgbClr val="002D62"/>
                </a:solidFill>
              </a:rPr>
              <a:t>Review values and concerns we have heard so far </a:t>
            </a:r>
          </a:p>
          <a:p>
            <a:pPr marL="1303020" lvl="1" indent="-571500">
              <a:spcAft>
                <a:spcPts val="1200"/>
              </a:spcAft>
              <a:buFont typeface="Courier New" panose="02070309020205020404" pitchFamily="49" charset="0"/>
              <a:buChar char="o"/>
            </a:pPr>
            <a:r>
              <a:rPr lang="en-US" sz="3200" dirty="0">
                <a:solidFill>
                  <a:srgbClr val="002D62"/>
                </a:solidFill>
              </a:rPr>
              <a:t>Develop shared understanding about current regional conditions</a:t>
            </a:r>
          </a:p>
          <a:p>
            <a:pPr marL="1303020" lvl="1" indent="-571500">
              <a:spcAft>
                <a:spcPts val="1200"/>
              </a:spcAft>
              <a:buFont typeface="Courier New" panose="02070309020205020404" pitchFamily="49" charset="0"/>
              <a:buChar char="o"/>
            </a:pPr>
            <a:r>
              <a:rPr lang="en-US" sz="3200" dirty="0">
                <a:solidFill>
                  <a:srgbClr val="002D62"/>
                </a:solidFill>
              </a:rPr>
              <a:t>Explore the intersection of housing and transportation</a:t>
            </a:r>
          </a:p>
          <a:p>
            <a:pPr marL="571500" indent="-571500">
              <a:spcAft>
                <a:spcPts val="1200"/>
              </a:spcAft>
              <a:buFont typeface="Courier New" panose="02070309020205020404" pitchFamily="49" charset="0"/>
              <a:buChar char="o"/>
            </a:pPr>
            <a:r>
              <a:rPr lang="en-US" sz="3600" dirty="0">
                <a:solidFill>
                  <a:srgbClr val="002D62"/>
                </a:solidFill>
              </a:rPr>
              <a:t>Provide a general overview of the new state housing legislation to help explain the parameters for planning at the local level</a:t>
            </a:r>
          </a:p>
          <a:p>
            <a:pPr marL="571500" indent="-571500">
              <a:spcAft>
                <a:spcPts val="1200"/>
              </a:spcAft>
              <a:buFont typeface="Courier New" panose="02070309020205020404" pitchFamily="49" charset="0"/>
              <a:buChar char="o"/>
            </a:pPr>
            <a:r>
              <a:rPr lang="en-US" sz="3600" dirty="0">
                <a:solidFill>
                  <a:srgbClr val="002D62"/>
                </a:solidFill>
              </a:rPr>
              <a:t>Create awareness and understanding of the current city actions and upcoming decisions related to housing </a:t>
            </a:r>
          </a:p>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4</a:t>
            </a:fld>
            <a:endParaRPr lang="en-US" dirty="0"/>
          </a:p>
        </p:txBody>
      </p:sp>
    </p:spTree>
    <p:extLst>
      <p:ext uri="{BB962C8B-B14F-4D97-AF65-F5344CB8AC3E}">
        <p14:creationId xmlns:p14="http://schemas.microsoft.com/office/powerpoint/2010/main" val="26151990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lang="en-US" sz="2000" dirty="0"/>
              <a:t>Please visit our website to stay updated on Welcome Home San Carlos efforts:</a:t>
            </a:r>
          </a:p>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40</a:t>
            </a:fld>
            <a:endParaRPr lang="en-US" dirty="0"/>
          </a:p>
        </p:txBody>
      </p:sp>
    </p:spTree>
    <p:extLst>
      <p:ext uri="{BB962C8B-B14F-4D97-AF65-F5344CB8AC3E}">
        <p14:creationId xmlns:p14="http://schemas.microsoft.com/office/powerpoint/2010/main" val="41845979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7">
              <a:defRPr/>
            </a:pPr>
            <a:endParaRPr lang="en-US" sz="1200" dirty="0"/>
          </a:p>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41</a:t>
            </a:fld>
            <a:endParaRPr lang="en-US" dirty="0"/>
          </a:p>
        </p:txBody>
      </p:sp>
    </p:spTree>
    <p:extLst>
      <p:ext uri="{BB962C8B-B14F-4D97-AF65-F5344CB8AC3E}">
        <p14:creationId xmlns:p14="http://schemas.microsoft.com/office/powerpoint/2010/main" val="4102856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where we are today, and how we got here today.</a:t>
            </a:r>
          </a:p>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5</a:t>
            </a:fld>
            <a:endParaRPr lang="en-US" dirty="0"/>
          </a:p>
        </p:txBody>
      </p:sp>
    </p:spTree>
    <p:extLst>
      <p:ext uri="{BB962C8B-B14F-4D97-AF65-F5344CB8AC3E}">
        <p14:creationId xmlns:p14="http://schemas.microsoft.com/office/powerpoint/2010/main" val="1052958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6</a:t>
            </a:fld>
            <a:endParaRPr lang="en-US" dirty="0"/>
          </a:p>
        </p:txBody>
      </p:sp>
    </p:spTree>
    <p:extLst>
      <p:ext uri="{BB962C8B-B14F-4D97-AF65-F5344CB8AC3E}">
        <p14:creationId xmlns:p14="http://schemas.microsoft.com/office/powerpoint/2010/main" val="998714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7</a:t>
            </a:fld>
            <a:endParaRPr lang="en-US" dirty="0"/>
          </a:p>
        </p:txBody>
      </p:sp>
    </p:spTree>
    <p:extLst>
      <p:ext uri="{BB962C8B-B14F-4D97-AF65-F5344CB8AC3E}">
        <p14:creationId xmlns:p14="http://schemas.microsoft.com/office/powerpoint/2010/main" val="1744574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8</a:t>
            </a:fld>
            <a:endParaRPr lang="en-US" dirty="0"/>
          </a:p>
        </p:txBody>
      </p:sp>
    </p:spTree>
    <p:extLst>
      <p:ext uri="{BB962C8B-B14F-4D97-AF65-F5344CB8AC3E}">
        <p14:creationId xmlns:p14="http://schemas.microsoft.com/office/powerpoint/2010/main" val="3363691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Nov.</a:t>
            </a:r>
            <a:r>
              <a:rPr lang="en-US" baseline="0" dirty="0"/>
              <a:t> 7, 2019-100 community members, CC members, and staff gathered for first Welcome Home San Carlos community conversation at the Hiller Aviation Center for an evening to compare experiences and share their hopes for San Carlos’ future. Similar to the outreach efforts leading up to this meeting, staff reached out to a wide range of groups in the San Carlos community. This word bubble highlights what we heard and how the issue of housing affects people in San Carlos. Growth, public transportation, desire to support family-owned businesses, traffic, and diversity were some of the main topics. </a:t>
            </a:r>
            <a:endParaRPr lang="en-US" dirty="0"/>
          </a:p>
        </p:txBody>
      </p:sp>
      <p:sp>
        <p:nvSpPr>
          <p:cNvPr id="4" name="Slide Number Placeholder 3"/>
          <p:cNvSpPr>
            <a:spLocks noGrp="1"/>
          </p:cNvSpPr>
          <p:nvPr>
            <p:ph type="sldNum" sz="quarter" idx="10"/>
          </p:nvPr>
        </p:nvSpPr>
        <p:spPr/>
        <p:txBody>
          <a:bodyPr/>
          <a:lstStyle/>
          <a:p>
            <a:fld id="{E70F4A4E-97A9-4D06-A5F3-B589B3E0853F}" type="slidenum">
              <a:rPr lang="en-US" smtClean="0"/>
              <a:t>9</a:t>
            </a:fld>
            <a:endParaRPr lang="en-US" dirty="0"/>
          </a:p>
        </p:txBody>
      </p:sp>
    </p:spTree>
    <p:extLst>
      <p:ext uri="{BB962C8B-B14F-4D97-AF65-F5344CB8AC3E}">
        <p14:creationId xmlns:p14="http://schemas.microsoft.com/office/powerpoint/2010/main" val="2215221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1" indent="0" algn="ctr">
              <a:buNone/>
              <a:defRPr>
                <a:solidFill>
                  <a:schemeClr val="tx1">
                    <a:tint val="75000"/>
                  </a:schemeClr>
                </a:solidFill>
              </a:defRPr>
            </a:lvl3pPr>
            <a:lvl4pPr marL="1959331" indent="0" algn="ctr">
              <a:buNone/>
              <a:defRPr>
                <a:solidFill>
                  <a:schemeClr val="tx1">
                    <a:tint val="75000"/>
                  </a:schemeClr>
                </a:solidFill>
              </a:defRPr>
            </a:lvl4pPr>
            <a:lvl5pPr marL="2612442" indent="0" algn="ctr">
              <a:buNone/>
              <a:defRPr>
                <a:solidFill>
                  <a:schemeClr val="tx1">
                    <a:tint val="75000"/>
                  </a:schemeClr>
                </a:solidFill>
              </a:defRPr>
            </a:lvl5pPr>
            <a:lvl6pPr marL="3265550"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101810-C802-47A7-BD01-AA18E8CD0F33}" type="datetimeFigureOut">
              <a:rPr lang="en-US" smtClean="0"/>
              <a:t>6/2/2020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C3E4343-5DA0-4FEE-AF95-D4CA010A5283}" type="slidenum">
              <a:rPr lang="en-US" smtClean="0"/>
              <a:t>‹#›</a:t>
            </a:fld>
            <a:endParaRPr lang="en-US" dirty="0"/>
          </a:p>
        </p:txBody>
      </p:sp>
    </p:spTree>
    <p:extLst>
      <p:ext uri="{BB962C8B-B14F-4D97-AF65-F5344CB8AC3E}">
        <p14:creationId xmlns:p14="http://schemas.microsoft.com/office/powerpoint/2010/main" val="1600508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62000" y="1981201"/>
            <a:ext cx="13167360" cy="5888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7866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9753600" cy="548640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591802" y="1981201"/>
            <a:ext cx="3276600" cy="5410200"/>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101810-C802-47A7-BD01-AA18E8CD0F33}" type="datetimeFigureOut">
              <a:rPr lang="en-US" smtClean="0"/>
              <a:t>6/2/2020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C3E4343-5DA0-4FEE-AF95-D4CA010A5283}" type="slidenum">
              <a:rPr lang="en-US" smtClean="0"/>
              <a:t>‹#›</a:t>
            </a:fld>
            <a:endParaRPr lang="en-US" dirty="0"/>
          </a:p>
        </p:txBody>
      </p:sp>
    </p:spTree>
    <p:extLst>
      <p:ext uri="{BB962C8B-B14F-4D97-AF65-F5344CB8AC3E}">
        <p14:creationId xmlns:p14="http://schemas.microsoft.com/office/powerpoint/2010/main" val="184215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7"/>
            <a:ext cx="6464301" cy="767714"/>
          </a:xfrm>
        </p:spPr>
        <p:txBody>
          <a:bodyPr anchor="b"/>
          <a:lstStyle>
            <a:lvl1pPr marL="0" indent="0">
              <a:buNone/>
              <a:defRPr sz="3400" b="1"/>
            </a:lvl1pPr>
            <a:lvl2pPr marL="653110" indent="0">
              <a:buNone/>
              <a:defRPr sz="2900" b="1"/>
            </a:lvl2pPr>
            <a:lvl3pPr marL="1306221" indent="0">
              <a:buNone/>
              <a:defRPr sz="2600" b="1"/>
            </a:lvl3pPr>
            <a:lvl4pPr marL="1959331" indent="0">
              <a:buNone/>
              <a:defRPr sz="2200" b="1"/>
            </a:lvl4pPr>
            <a:lvl5pPr marL="2612442" indent="0">
              <a:buNone/>
              <a:defRPr sz="2200" b="1"/>
            </a:lvl5pPr>
            <a:lvl6pPr marL="3265550" indent="0">
              <a:buNone/>
              <a:defRPr sz="2200" b="1"/>
            </a:lvl6pPr>
            <a:lvl7pPr marL="3918661" indent="0">
              <a:buNone/>
              <a:defRPr sz="2200" b="1"/>
            </a:lvl7pPr>
            <a:lvl8pPr marL="4571771" indent="0">
              <a:buNone/>
              <a:defRPr sz="2200" b="1"/>
            </a:lvl8pPr>
            <a:lvl9pPr marL="5224882" indent="0">
              <a:buNone/>
              <a:defRPr sz="2200" b="1"/>
            </a:lvl9pPr>
          </a:lstStyle>
          <a:p>
            <a:pPr lvl="0"/>
            <a:r>
              <a:rPr lang="en-US"/>
              <a:t>Click to edit Master text styles</a:t>
            </a:r>
          </a:p>
        </p:txBody>
      </p:sp>
      <p:sp>
        <p:nvSpPr>
          <p:cNvPr id="4" name="Content Placeholder 3"/>
          <p:cNvSpPr>
            <a:spLocks noGrp="1"/>
          </p:cNvSpPr>
          <p:nvPr>
            <p:ph sz="half" idx="2"/>
          </p:nvPr>
        </p:nvSpPr>
        <p:spPr>
          <a:xfrm>
            <a:off x="731520" y="2609849"/>
            <a:ext cx="6464301" cy="4741546"/>
          </a:xfrm>
        </p:spPr>
        <p:txBody>
          <a:bodyPr/>
          <a:lstStyle>
            <a:lvl1pPr>
              <a:defRPr sz="3400"/>
            </a:lvl1pPr>
            <a:lvl2pPr>
              <a:defRPr sz="29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2" y="1842137"/>
            <a:ext cx="6466840" cy="767714"/>
          </a:xfrm>
        </p:spPr>
        <p:txBody>
          <a:bodyPr anchor="b"/>
          <a:lstStyle>
            <a:lvl1pPr marL="0" indent="0">
              <a:buNone/>
              <a:defRPr sz="3400" b="1"/>
            </a:lvl1pPr>
            <a:lvl2pPr marL="653110" indent="0">
              <a:buNone/>
              <a:defRPr sz="2900" b="1"/>
            </a:lvl2pPr>
            <a:lvl3pPr marL="1306221" indent="0">
              <a:buNone/>
              <a:defRPr sz="2600" b="1"/>
            </a:lvl3pPr>
            <a:lvl4pPr marL="1959331" indent="0">
              <a:buNone/>
              <a:defRPr sz="2200" b="1"/>
            </a:lvl4pPr>
            <a:lvl5pPr marL="2612442" indent="0">
              <a:buNone/>
              <a:defRPr sz="2200" b="1"/>
            </a:lvl5pPr>
            <a:lvl6pPr marL="3265550" indent="0">
              <a:buNone/>
              <a:defRPr sz="2200" b="1"/>
            </a:lvl6pPr>
            <a:lvl7pPr marL="3918661" indent="0">
              <a:buNone/>
              <a:defRPr sz="2200" b="1"/>
            </a:lvl7pPr>
            <a:lvl8pPr marL="4571771" indent="0">
              <a:buNone/>
              <a:defRPr sz="2200" b="1"/>
            </a:lvl8pPr>
            <a:lvl9pPr marL="5224882" indent="0">
              <a:buNone/>
              <a:defRPr sz="2200" b="1"/>
            </a:lvl9pPr>
          </a:lstStyle>
          <a:p>
            <a:pPr lvl="0"/>
            <a:r>
              <a:rPr lang="en-US"/>
              <a:t>Click to edit Master text styles</a:t>
            </a:r>
          </a:p>
        </p:txBody>
      </p:sp>
      <p:sp>
        <p:nvSpPr>
          <p:cNvPr id="6" name="Content Placeholder 5"/>
          <p:cNvSpPr>
            <a:spLocks noGrp="1"/>
          </p:cNvSpPr>
          <p:nvPr>
            <p:ph sz="quarter" idx="4"/>
          </p:nvPr>
        </p:nvSpPr>
        <p:spPr>
          <a:xfrm>
            <a:off x="7432042" y="2609849"/>
            <a:ext cx="6466840" cy="4741546"/>
          </a:xfrm>
        </p:spPr>
        <p:txBody>
          <a:bodyPr/>
          <a:lstStyle>
            <a:lvl1pPr>
              <a:defRPr sz="3400"/>
            </a:lvl1pPr>
            <a:lvl2pPr>
              <a:defRPr sz="2900"/>
            </a:lvl2pPr>
            <a:lvl3pPr>
              <a:defRPr sz="26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101810-C802-47A7-BD01-AA18E8CD0F33}" type="datetimeFigureOut">
              <a:rPr lang="en-US" smtClean="0"/>
              <a:t>6/2/2020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C3E4343-5DA0-4FEE-AF95-D4CA010A5283}" type="slidenum">
              <a:rPr lang="en-US" smtClean="0"/>
              <a:t>‹#›</a:t>
            </a:fld>
            <a:endParaRPr lang="en-US" dirty="0"/>
          </a:p>
        </p:txBody>
      </p:sp>
    </p:spTree>
    <p:extLst>
      <p:ext uri="{BB962C8B-B14F-4D97-AF65-F5344CB8AC3E}">
        <p14:creationId xmlns:p14="http://schemas.microsoft.com/office/powerpoint/2010/main" val="411984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101810-C802-47A7-BD01-AA18E8CD0F33}" type="datetimeFigureOut">
              <a:rPr lang="en-US" smtClean="0"/>
              <a:t>6/2/2020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C3E4343-5DA0-4FEE-AF95-D4CA010A5283}" type="slidenum">
              <a:rPr lang="en-US" smtClean="0"/>
              <a:t>‹#›</a:t>
            </a:fld>
            <a:endParaRPr lang="en-US" dirty="0"/>
          </a:p>
        </p:txBody>
      </p:sp>
    </p:spTree>
    <p:extLst>
      <p:ext uri="{BB962C8B-B14F-4D97-AF65-F5344CB8AC3E}">
        <p14:creationId xmlns:p14="http://schemas.microsoft.com/office/powerpoint/2010/main" val="112896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101810-C802-47A7-BD01-AA18E8CD0F33}" type="datetimeFigureOut">
              <a:rPr lang="en-US" smtClean="0"/>
              <a:t>6/2/2020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C3E4343-5DA0-4FEE-AF95-D4CA010A5283}" type="slidenum">
              <a:rPr lang="en-US" smtClean="0"/>
              <a:t>‹#›</a:t>
            </a:fld>
            <a:endParaRPr lang="en-US" dirty="0"/>
          </a:p>
        </p:txBody>
      </p:sp>
    </p:spTree>
    <p:extLst>
      <p:ext uri="{BB962C8B-B14F-4D97-AF65-F5344CB8AC3E}">
        <p14:creationId xmlns:p14="http://schemas.microsoft.com/office/powerpoint/2010/main" val="11626580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22" tIns="65310" rIns="130622" bIns="65310" rtlCol="0" anchor="ctr">
            <a:normAutofit/>
          </a:bodyPr>
          <a:lstStyle/>
          <a:p>
            <a:r>
              <a:rPr lang="en-US" dirty="0"/>
              <a:t>Title</a:t>
            </a:r>
          </a:p>
        </p:txBody>
      </p:sp>
      <p:sp>
        <p:nvSpPr>
          <p:cNvPr id="3" name="Text Placeholder 2"/>
          <p:cNvSpPr>
            <a:spLocks noGrp="1"/>
          </p:cNvSpPr>
          <p:nvPr>
            <p:ph type="body" idx="1"/>
          </p:nvPr>
        </p:nvSpPr>
        <p:spPr>
          <a:xfrm>
            <a:off x="731520" y="1920241"/>
            <a:ext cx="13167360" cy="5431157"/>
          </a:xfrm>
          <a:prstGeom prst="rect">
            <a:avLst/>
          </a:prstGeom>
        </p:spPr>
        <p:txBody>
          <a:bodyPr vert="horz" lIns="130622" tIns="65310" rIns="130622" bIns="653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520" y="7627621"/>
            <a:ext cx="3413760" cy="438150"/>
          </a:xfrm>
          <a:prstGeom prst="rect">
            <a:avLst/>
          </a:prstGeom>
        </p:spPr>
        <p:txBody>
          <a:bodyPr vert="horz" lIns="130622" tIns="65310" rIns="130622" bIns="65310" rtlCol="0" anchor="ctr"/>
          <a:lstStyle>
            <a:lvl1pPr algn="l">
              <a:defRPr sz="1800">
                <a:solidFill>
                  <a:schemeClr val="tx1">
                    <a:tint val="75000"/>
                  </a:schemeClr>
                </a:solidFill>
              </a:defRPr>
            </a:lvl1pPr>
          </a:lstStyle>
          <a:p>
            <a:fld id="{77101810-C802-47A7-BD01-AA18E8CD0F33}" type="datetimeFigureOut">
              <a:rPr lang="en-US" smtClean="0"/>
              <a:t>6/2/2020</a:t>
            </a:fld>
            <a:endParaRPr lang="en-US" dirty="0"/>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130622" tIns="65310" rIns="130622" bIns="6531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130622" tIns="65310" rIns="130622" bIns="65310" rtlCol="0" anchor="ctr"/>
          <a:lstStyle>
            <a:lvl1pPr algn="r">
              <a:defRPr sz="1800">
                <a:solidFill>
                  <a:schemeClr val="tx1">
                    <a:tint val="75000"/>
                  </a:schemeClr>
                </a:solidFill>
              </a:defRPr>
            </a:lvl1pPr>
          </a:lstStyle>
          <a:p>
            <a:fld id="{0C3E4343-5DA0-4FEE-AF95-D4CA010A5283}" type="slidenum">
              <a:rPr lang="en-US" smtClean="0"/>
              <a:t>‹#›</a:t>
            </a:fld>
            <a:endParaRPr lang="en-US" dirty="0"/>
          </a:p>
        </p:txBody>
      </p:sp>
    </p:spTree>
    <p:extLst>
      <p:ext uri="{BB962C8B-B14F-4D97-AF65-F5344CB8AC3E}">
        <p14:creationId xmlns:p14="http://schemas.microsoft.com/office/powerpoint/2010/main" val="5187696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Lst>
  <p:txStyles>
    <p:titleStyle>
      <a:lvl1pPr algn="ctr" defTabSz="1306221" rtl="0" eaLnBrk="1" latinLnBrk="0" hangingPunct="1">
        <a:spcBef>
          <a:spcPct val="0"/>
        </a:spcBef>
        <a:buNone/>
        <a:defRPr sz="7200" b="1" kern="1200">
          <a:solidFill>
            <a:schemeClr val="tx1"/>
          </a:solidFill>
          <a:latin typeface="Century Gothic" panose="020B0502020202020204" pitchFamily="34" charset="0"/>
          <a:ea typeface="+mj-ea"/>
          <a:cs typeface="+mj-cs"/>
        </a:defRPr>
      </a:lvl1pPr>
    </p:titleStyle>
    <p:bodyStyle>
      <a:lvl1pPr marL="489834" indent="-489834" algn="l" defTabSz="1306221" rtl="0" eaLnBrk="1" latinLnBrk="0" hangingPunct="1">
        <a:spcBef>
          <a:spcPct val="20000"/>
        </a:spcBef>
        <a:buFont typeface="Arial" panose="020B0604020202020204" pitchFamily="34" charset="0"/>
        <a:buChar char="•"/>
        <a:defRPr sz="4600" kern="1200">
          <a:solidFill>
            <a:schemeClr val="tx2">
              <a:lumMod val="75000"/>
            </a:schemeClr>
          </a:solidFill>
          <a:latin typeface="Century Gothic" panose="020B0502020202020204" pitchFamily="34" charset="0"/>
          <a:ea typeface="+mn-ea"/>
          <a:cs typeface="+mn-cs"/>
        </a:defRPr>
      </a:lvl1pPr>
      <a:lvl2pPr marL="1061304" indent="-408194" algn="l" defTabSz="1306221" rtl="0" eaLnBrk="1" latinLnBrk="0" hangingPunct="1">
        <a:spcBef>
          <a:spcPct val="20000"/>
        </a:spcBef>
        <a:buFont typeface="Arial" panose="020B0604020202020204" pitchFamily="34" charset="0"/>
        <a:buChar char="–"/>
        <a:defRPr sz="4000" kern="1200">
          <a:solidFill>
            <a:schemeClr val="tx2">
              <a:lumMod val="75000"/>
            </a:schemeClr>
          </a:solidFill>
          <a:latin typeface="Century Gothic" panose="020B0502020202020204" pitchFamily="34" charset="0"/>
          <a:ea typeface="+mn-ea"/>
          <a:cs typeface="+mn-cs"/>
        </a:defRPr>
      </a:lvl2pPr>
      <a:lvl3pPr marL="1632776" indent="-326555" algn="l" defTabSz="1306221" rtl="0" eaLnBrk="1" latinLnBrk="0" hangingPunct="1">
        <a:spcBef>
          <a:spcPct val="20000"/>
        </a:spcBef>
        <a:buFont typeface="Arial" panose="020B0604020202020204" pitchFamily="34" charset="0"/>
        <a:buChar char="•"/>
        <a:defRPr sz="3400" kern="1200">
          <a:solidFill>
            <a:schemeClr val="tx2">
              <a:lumMod val="75000"/>
            </a:schemeClr>
          </a:solidFill>
          <a:latin typeface="Century Gothic" panose="020B0502020202020204" pitchFamily="34" charset="0"/>
          <a:ea typeface="+mn-ea"/>
          <a:cs typeface="+mn-cs"/>
        </a:defRPr>
      </a:lvl3pPr>
      <a:lvl4pPr marL="2285886" indent="-326555" algn="l" defTabSz="1306221" rtl="0" eaLnBrk="1" latinLnBrk="0" hangingPunct="1">
        <a:spcBef>
          <a:spcPct val="20000"/>
        </a:spcBef>
        <a:buFont typeface="Arial" panose="020B0604020202020204" pitchFamily="34" charset="0"/>
        <a:buChar char="–"/>
        <a:defRPr sz="2900" kern="1200">
          <a:solidFill>
            <a:schemeClr val="tx2">
              <a:lumMod val="75000"/>
            </a:schemeClr>
          </a:solidFill>
          <a:latin typeface="Century Gothic" panose="020B0502020202020204" pitchFamily="34" charset="0"/>
          <a:ea typeface="+mn-ea"/>
          <a:cs typeface="+mn-cs"/>
        </a:defRPr>
      </a:lvl4pPr>
      <a:lvl5pPr marL="2938997" indent="-326555" algn="l" defTabSz="1306221" rtl="0" eaLnBrk="1" latinLnBrk="0" hangingPunct="1">
        <a:spcBef>
          <a:spcPct val="20000"/>
        </a:spcBef>
        <a:buFont typeface="Arial" panose="020B0604020202020204" pitchFamily="34" charset="0"/>
        <a:buChar char="»"/>
        <a:defRPr sz="2900" kern="1200">
          <a:solidFill>
            <a:schemeClr val="tx2">
              <a:lumMod val="75000"/>
            </a:schemeClr>
          </a:solidFill>
          <a:latin typeface="Century Gothic" panose="020B0502020202020204" pitchFamily="34" charset="0"/>
          <a:ea typeface="+mn-ea"/>
          <a:cs typeface="+mn-cs"/>
        </a:defRPr>
      </a:lvl5pPr>
      <a:lvl6pPr marL="3592106" indent="-326555" algn="l" defTabSz="130622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6" indent="-326555" algn="l" defTabSz="130622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06221" rtl="0" eaLnBrk="1" latinLnBrk="0" hangingPunct="1">
        <a:defRPr sz="2600" kern="1200">
          <a:solidFill>
            <a:schemeClr val="tx1"/>
          </a:solidFill>
          <a:latin typeface="+mn-lt"/>
          <a:ea typeface="+mn-ea"/>
          <a:cs typeface="+mn-cs"/>
        </a:defRPr>
      </a:lvl1pPr>
      <a:lvl2pPr marL="653110" algn="l" defTabSz="1306221" rtl="0" eaLnBrk="1" latinLnBrk="0" hangingPunct="1">
        <a:defRPr sz="2600" kern="1200">
          <a:solidFill>
            <a:schemeClr val="tx1"/>
          </a:solidFill>
          <a:latin typeface="+mn-lt"/>
          <a:ea typeface="+mn-ea"/>
          <a:cs typeface="+mn-cs"/>
        </a:defRPr>
      </a:lvl2pPr>
      <a:lvl3pPr marL="1306221" algn="l" defTabSz="1306221" rtl="0" eaLnBrk="1" latinLnBrk="0" hangingPunct="1">
        <a:defRPr sz="2600" kern="1200">
          <a:solidFill>
            <a:schemeClr val="tx1"/>
          </a:solidFill>
          <a:latin typeface="+mn-lt"/>
          <a:ea typeface="+mn-ea"/>
          <a:cs typeface="+mn-cs"/>
        </a:defRPr>
      </a:lvl3pPr>
      <a:lvl4pPr marL="1959331" algn="l" defTabSz="1306221" rtl="0" eaLnBrk="1" latinLnBrk="0" hangingPunct="1">
        <a:defRPr sz="2600" kern="1200">
          <a:solidFill>
            <a:schemeClr val="tx1"/>
          </a:solidFill>
          <a:latin typeface="+mn-lt"/>
          <a:ea typeface="+mn-ea"/>
          <a:cs typeface="+mn-cs"/>
        </a:defRPr>
      </a:lvl4pPr>
      <a:lvl5pPr marL="2612442" algn="l" defTabSz="1306221" rtl="0" eaLnBrk="1" latinLnBrk="0" hangingPunct="1">
        <a:defRPr sz="2600" kern="1200">
          <a:solidFill>
            <a:schemeClr val="tx1"/>
          </a:solidFill>
          <a:latin typeface="+mn-lt"/>
          <a:ea typeface="+mn-ea"/>
          <a:cs typeface="+mn-cs"/>
        </a:defRPr>
      </a:lvl5pPr>
      <a:lvl6pPr marL="3265550" algn="l" defTabSz="1306221" rtl="0" eaLnBrk="1" latinLnBrk="0" hangingPunct="1">
        <a:defRPr sz="2600" kern="1200">
          <a:solidFill>
            <a:schemeClr val="tx1"/>
          </a:solidFill>
          <a:latin typeface="+mn-lt"/>
          <a:ea typeface="+mn-ea"/>
          <a:cs typeface="+mn-cs"/>
        </a:defRPr>
      </a:lvl6pPr>
      <a:lvl7pPr marL="3918661" algn="l" defTabSz="1306221" rtl="0" eaLnBrk="1" latinLnBrk="0" hangingPunct="1">
        <a:defRPr sz="2600" kern="1200">
          <a:solidFill>
            <a:schemeClr val="tx1"/>
          </a:solidFill>
          <a:latin typeface="+mn-lt"/>
          <a:ea typeface="+mn-ea"/>
          <a:cs typeface="+mn-cs"/>
        </a:defRPr>
      </a:lvl7pPr>
      <a:lvl8pPr marL="4571771" algn="l" defTabSz="1306221" rtl="0" eaLnBrk="1" latinLnBrk="0" hangingPunct="1">
        <a:defRPr sz="2600" kern="1200">
          <a:solidFill>
            <a:schemeClr val="tx1"/>
          </a:solidFill>
          <a:latin typeface="+mn-lt"/>
          <a:ea typeface="+mn-ea"/>
          <a:cs typeface="+mn-cs"/>
        </a:defRPr>
      </a:lvl8pPr>
      <a:lvl9pPr marL="5224882" algn="l" defTabSz="1306221"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jpe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5" Type="http://schemas.microsoft.com/office/2007/relationships/hdphoto" Target="../media/hdphoto3.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www.reimaginesamtrans.com/" TargetMode="Externa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reimaginesamtrans.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2.png"/><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5.webp"/><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6.webp"/></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duotone>
              <a:schemeClr val="bg2">
                <a:shade val="45000"/>
                <a:satMod val="135000"/>
              </a:schemeClr>
              <a:prstClr val="white"/>
            </a:duotone>
          </a:blip>
          <a:stretch>
            <a:fillRect/>
          </a:stretch>
        </p:blipFill>
        <p:spPr>
          <a:xfrm>
            <a:off x="0" y="60370"/>
            <a:ext cx="14630400" cy="8169230"/>
          </a:xfrm>
          <a:prstGeom prst="rect">
            <a:avLst/>
          </a:prstGeom>
        </p:spPr>
      </p:pic>
      <p:sp>
        <p:nvSpPr>
          <p:cNvPr id="10" name="Rounded Rectangular Callout 9"/>
          <p:cNvSpPr/>
          <p:nvPr/>
        </p:nvSpPr>
        <p:spPr>
          <a:xfrm>
            <a:off x="2798064" y="1949366"/>
            <a:ext cx="9034272" cy="4134442"/>
          </a:xfrm>
          <a:prstGeom prst="wedgeRoundRectCallout">
            <a:avLst>
              <a:gd name="adj1" fmla="val 36927"/>
              <a:gd name="adj2" fmla="val 66334"/>
              <a:gd name="adj3" fmla="val 16667"/>
            </a:avLst>
          </a:prstGeom>
          <a:solidFill>
            <a:srgbClr val="FFC32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3329" y="2742524"/>
            <a:ext cx="7762223" cy="2768259"/>
          </a:xfrm>
          <a:prstGeom prst="rect">
            <a:avLst/>
          </a:prstGeom>
        </p:spPr>
      </p:pic>
    </p:spTree>
    <p:extLst>
      <p:ext uri="{BB962C8B-B14F-4D97-AF65-F5344CB8AC3E}">
        <p14:creationId xmlns:p14="http://schemas.microsoft.com/office/powerpoint/2010/main" val="2539792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10800000">
            <a:off x="6492035" y="2267299"/>
            <a:ext cx="5010969" cy="375822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1830949" y="922205"/>
            <a:ext cx="1096850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Who we talked to and what we heard</a:t>
            </a:r>
          </a:p>
        </p:txBody>
      </p:sp>
      <p:sp>
        <p:nvSpPr>
          <p:cNvPr id="7" name="Content Placeholder 2">
            <a:extLst>
              <a:ext uri="{FF2B5EF4-FFF2-40B4-BE49-F238E27FC236}">
                <a16:creationId xmlns:a16="http://schemas.microsoft.com/office/drawing/2014/main" id="{32DD2A46-0248-4097-9064-3170BA1C738B}"/>
              </a:ext>
            </a:extLst>
          </p:cNvPr>
          <p:cNvSpPr txBox="1">
            <a:spLocks/>
          </p:cNvSpPr>
          <p:nvPr/>
        </p:nvSpPr>
        <p:spPr>
          <a:xfrm>
            <a:off x="1603882" y="2285821"/>
            <a:ext cx="12136501" cy="5021574"/>
          </a:xfrm>
          <a:prstGeom prst="rect">
            <a:avLst/>
          </a:prstGeom>
        </p:spPr>
        <p:txBody>
          <a:bodyPr vert="horz" lIns="91440" tIns="45720" rIns="91440" bIns="45720" rtlCol="0" anchor="t" anchorCtr="0">
            <a:normAutofit/>
          </a:bodyPr>
          <a:lstStyle>
            <a:lvl1pPr marL="306000" indent="-306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32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1">
                  <a:lumMod val="75000"/>
                </a:schemeClr>
              </a:buClr>
              <a:buSzPct val="92000"/>
              <a:buFont typeface="Courier New" panose="02070309020205020404" pitchFamily="49" charset="0"/>
              <a:buChar char="o"/>
              <a:defRPr sz="2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1">
                  <a:lumMod val="75000"/>
                </a:schemeClr>
              </a:buClr>
              <a:buSzPct val="92000"/>
              <a:buFont typeface="Arial" panose="020B0604020202020204" pitchFamily="34" charset="0"/>
              <a:buChar char="•"/>
              <a:defRPr sz="2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20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buFont typeface="Courier New" panose="02070309020205020404" pitchFamily="49" charset="0"/>
              <a:buChar char="o"/>
            </a:pPr>
            <a:endParaRPr lang="en-US" dirty="0">
              <a:solidFill>
                <a:srgbClr val="002D62"/>
              </a:solidFill>
            </a:endParaRPr>
          </a:p>
          <a:p>
            <a:pPr marL="0" indent="0">
              <a:buNone/>
            </a:pPr>
            <a:endParaRPr lang="en-US" dirty="0">
              <a:solidFill>
                <a:srgbClr val="002D62"/>
              </a:solidFill>
            </a:endParaRPr>
          </a:p>
          <a:p>
            <a:pPr>
              <a:buFont typeface="Courier New" panose="02070309020205020404" pitchFamily="49" charset="0"/>
              <a:buChar char="o"/>
            </a:pPr>
            <a:endParaRPr lang="en-US" dirty="0">
              <a:solidFill>
                <a:srgbClr val="002D62"/>
              </a:solidFill>
            </a:endParaRPr>
          </a:p>
        </p:txBody>
      </p:sp>
      <p:sp>
        <p:nvSpPr>
          <p:cNvPr id="8" name="Rounded Rectangular Callout 7"/>
          <p:cNvSpPr/>
          <p:nvPr/>
        </p:nvSpPr>
        <p:spPr>
          <a:xfrm>
            <a:off x="759644" y="6221700"/>
            <a:ext cx="3209658" cy="1734181"/>
          </a:xfrm>
          <a:prstGeom prst="wedgeRoundRectCallout">
            <a:avLst>
              <a:gd name="adj1" fmla="val 73707"/>
              <a:gd name="adj2" fmla="val 49629"/>
              <a:gd name="adj3" fmla="val 16667"/>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Firefighters</a:t>
            </a:r>
            <a:endParaRPr lang="en-US" sz="3600" dirty="0"/>
          </a:p>
        </p:txBody>
      </p:sp>
      <p:sp>
        <p:nvSpPr>
          <p:cNvPr id="10" name="Rounded Rectangular Callout 9"/>
          <p:cNvSpPr/>
          <p:nvPr/>
        </p:nvSpPr>
        <p:spPr>
          <a:xfrm>
            <a:off x="3859305" y="5663952"/>
            <a:ext cx="2598382" cy="1791415"/>
          </a:xfrm>
          <a:prstGeom prst="wedgeRoundRectCallout">
            <a:avLst>
              <a:gd name="adj1" fmla="val 38558"/>
              <a:gd name="adj2" fmla="val -74801"/>
              <a:gd name="adj3" fmla="val 16667"/>
            </a:avLst>
          </a:prstGeom>
          <a:solidFill>
            <a:srgbClr val="002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Parents</a:t>
            </a:r>
            <a:endParaRPr lang="en-US" dirty="0"/>
          </a:p>
        </p:txBody>
      </p:sp>
      <p:sp>
        <p:nvSpPr>
          <p:cNvPr id="11" name="Rounded Rectangular Callout 10"/>
          <p:cNvSpPr/>
          <p:nvPr/>
        </p:nvSpPr>
        <p:spPr>
          <a:xfrm>
            <a:off x="2237302" y="4202686"/>
            <a:ext cx="3209658" cy="1734181"/>
          </a:xfrm>
          <a:prstGeom prst="wedgeRoundRectCallout">
            <a:avLst>
              <a:gd name="adj1" fmla="val 61045"/>
              <a:gd name="adj2" fmla="val -3098"/>
              <a:gd name="adj3" fmla="val 16667"/>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Downtown employees</a:t>
            </a:r>
            <a:endParaRPr lang="en-US" sz="36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237480" y="4971621"/>
            <a:ext cx="3450934" cy="2588201"/>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ounded Rectangular Callout 1"/>
          <p:cNvSpPr/>
          <p:nvPr/>
        </p:nvSpPr>
        <p:spPr>
          <a:xfrm>
            <a:off x="3387642" y="2225549"/>
            <a:ext cx="2581856" cy="1854726"/>
          </a:xfrm>
          <a:prstGeom prst="wedgeRoundRectCallout">
            <a:avLst>
              <a:gd name="adj1" fmla="val 66589"/>
              <a:gd name="adj2" fmla="val -13551"/>
              <a:gd name="adj3" fmla="val 16667"/>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Police</a:t>
            </a:r>
            <a:endParaRPr lang="en-US" sz="3600" dirty="0"/>
          </a:p>
        </p:txBody>
      </p:sp>
      <p:sp>
        <p:nvSpPr>
          <p:cNvPr id="9" name="Rounded Rectangular Callout 8"/>
          <p:cNvSpPr/>
          <p:nvPr/>
        </p:nvSpPr>
        <p:spPr>
          <a:xfrm>
            <a:off x="867410" y="2706490"/>
            <a:ext cx="2739783" cy="1765478"/>
          </a:xfrm>
          <a:prstGeom prst="wedgeRoundRectCallout">
            <a:avLst>
              <a:gd name="adj1" fmla="val -21347"/>
              <a:gd name="adj2" fmla="val 74610"/>
              <a:gd name="adj3" fmla="val 16667"/>
            </a:avLst>
          </a:prstGeom>
          <a:solidFill>
            <a:srgbClr val="002D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Teachers</a:t>
            </a:r>
            <a:endParaRPr lang="en-US" sz="3600" dirty="0"/>
          </a:p>
        </p:txBody>
      </p:sp>
    </p:spTree>
    <p:extLst>
      <p:ext uri="{BB962C8B-B14F-4D97-AF65-F5344CB8AC3E}">
        <p14:creationId xmlns:p14="http://schemas.microsoft.com/office/powerpoint/2010/main" val="7867275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6924"/>
          <a:stretch/>
        </p:blipFill>
        <p:spPr>
          <a:xfrm>
            <a:off x="0" y="-840259"/>
            <a:ext cx="14631668" cy="9045145"/>
          </a:xfrm>
          <a:prstGeom prst="rect">
            <a:avLst/>
          </a:prstGeom>
        </p:spPr>
      </p:pic>
      <p:pic>
        <p:nvPicPr>
          <p:cNvPr id="4" name="Picture 3"/>
          <p:cNvPicPr>
            <a:picLocks noChangeAspect="1"/>
          </p:cNvPicPr>
          <p:nvPr/>
        </p:nvPicPr>
        <p:blipFill>
          <a:blip r:embed="rId4"/>
          <a:stretch>
            <a:fillRect/>
          </a:stretch>
        </p:blipFill>
        <p:spPr>
          <a:xfrm>
            <a:off x="-1268" y="5809562"/>
            <a:ext cx="14631668" cy="2420038"/>
          </a:xfrm>
          <a:prstGeom prst="rect">
            <a:avLst/>
          </a:prstGeom>
        </p:spPr>
      </p:pic>
      <p:sp>
        <p:nvSpPr>
          <p:cNvPr id="6" name="TextBox 5"/>
          <p:cNvSpPr txBox="1"/>
          <p:nvPr/>
        </p:nvSpPr>
        <p:spPr>
          <a:xfrm>
            <a:off x="1258321" y="5899855"/>
            <a:ext cx="12474996" cy="1384995"/>
          </a:xfrm>
          <a:prstGeom prst="rect">
            <a:avLst/>
          </a:prstGeom>
          <a:noFill/>
        </p:spPr>
        <p:txBody>
          <a:bodyPr wrap="square" rtlCol="0">
            <a:spAutoFit/>
          </a:bodyPr>
          <a:lstStyle/>
          <a:p>
            <a:r>
              <a:rPr lang="en-US" sz="4400" b="1" dirty="0">
                <a:solidFill>
                  <a:srgbClr val="002D62"/>
                </a:solidFill>
                <a:latin typeface="Century Gothic" panose="020B0502020202020204" pitchFamily="34" charset="0"/>
              </a:rPr>
              <a:t>About San Carlos:</a:t>
            </a:r>
          </a:p>
          <a:p>
            <a:r>
              <a:rPr lang="en-US" sz="4000" dirty="0">
                <a:solidFill>
                  <a:srgbClr val="002D62"/>
                </a:solidFill>
                <a:latin typeface="Century Gothic" panose="020B0502020202020204" pitchFamily="34" charset="0"/>
              </a:rPr>
              <a:t>Regional Challenges &amp; Quality of Life Data</a:t>
            </a:r>
          </a:p>
        </p:txBody>
      </p:sp>
      <p:pic>
        <p:nvPicPr>
          <p:cNvPr id="7" name="Picture 6"/>
          <p:cNvPicPr>
            <a:picLocks noChangeAspect="1"/>
          </p:cNvPicPr>
          <p:nvPr/>
        </p:nvPicPr>
        <p:blipFill>
          <a:blip r:embed="rId5"/>
          <a:stretch>
            <a:fillRect/>
          </a:stretch>
        </p:blipFill>
        <p:spPr>
          <a:xfrm>
            <a:off x="11299601" y="298447"/>
            <a:ext cx="1743607" cy="2121592"/>
          </a:xfrm>
          <a:prstGeom prst="rect">
            <a:avLst/>
          </a:prstGeom>
        </p:spPr>
      </p:pic>
    </p:spTree>
    <p:extLst>
      <p:ext uri="{BB962C8B-B14F-4D97-AF65-F5344CB8AC3E}">
        <p14:creationId xmlns:p14="http://schemas.microsoft.com/office/powerpoint/2010/main" val="38342905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3201475" y="938917"/>
            <a:ext cx="822745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Who Lives in San Carlos?</a:t>
            </a:r>
          </a:p>
        </p:txBody>
      </p:sp>
      <p:sp>
        <p:nvSpPr>
          <p:cNvPr id="7" name="Content Placeholder 2">
            <a:extLst>
              <a:ext uri="{FF2B5EF4-FFF2-40B4-BE49-F238E27FC236}">
                <a16:creationId xmlns:a16="http://schemas.microsoft.com/office/drawing/2014/main" id="{DD58EE64-E828-4ADB-8E49-6FE452B6F1A5}"/>
              </a:ext>
            </a:extLst>
          </p:cNvPr>
          <p:cNvSpPr>
            <a:spLocks noGrp="1"/>
          </p:cNvSpPr>
          <p:nvPr>
            <p:ph idx="1"/>
          </p:nvPr>
        </p:nvSpPr>
        <p:spPr>
          <a:xfrm>
            <a:off x="1828800" y="2328939"/>
            <a:ext cx="10948416" cy="4596117"/>
          </a:xfrm>
        </p:spPr>
        <p:txBody>
          <a:bodyPr>
            <a:normAutofit/>
          </a:bodyPr>
          <a:lstStyle/>
          <a:p>
            <a:r>
              <a:rPr lang="en-US" sz="3600" b="1" dirty="0">
                <a:latin typeface="+mn-lt"/>
              </a:rPr>
              <a:t>Population</a:t>
            </a:r>
            <a:r>
              <a:rPr lang="en-US" sz="3600" dirty="0">
                <a:latin typeface="+mn-lt"/>
              </a:rPr>
              <a:t> in 2018: </a:t>
            </a:r>
            <a:r>
              <a:rPr lang="en-US" sz="3600" b="1" dirty="0">
                <a:latin typeface="+mn-lt"/>
              </a:rPr>
              <a:t>30,364</a:t>
            </a:r>
          </a:p>
          <a:p>
            <a:r>
              <a:rPr lang="en-US" sz="3600" b="1" dirty="0">
                <a:latin typeface="+mn-lt"/>
              </a:rPr>
              <a:t>Median Age: </a:t>
            </a:r>
            <a:r>
              <a:rPr lang="en-US" sz="3600" dirty="0">
                <a:latin typeface="+mn-lt"/>
              </a:rPr>
              <a:t>42</a:t>
            </a:r>
          </a:p>
          <a:p>
            <a:endParaRPr lang="en-US" sz="3600" dirty="0">
              <a:latin typeface="+mn-lt"/>
            </a:endParaRPr>
          </a:p>
        </p:txBody>
      </p:sp>
      <p:pic>
        <p:nvPicPr>
          <p:cNvPr id="2" name="Picture 1"/>
          <p:cNvPicPr>
            <a:picLocks noChangeAspect="1"/>
          </p:cNvPicPr>
          <p:nvPr/>
        </p:nvPicPr>
        <p:blipFill>
          <a:blip r:embed="rId3"/>
          <a:stretch>
            <a:fillRect/>
          </a:stretch>
        </p:blipFill>
        <p:spPr>
          <a:xfrm>
            <a:off x="3556584" y="3742944"/>
            <a:ext cx="7478111" cy="3842091"/>
          </a:xfrm>
          <a:prstGeom prst="rect">
            <a:avLst/>
          </a:prstGeom>
        </p:spPr>
      </p:pic>
      <p:sp>
        <p:nvSpPr>
          <p:cNvPr id="11" name="Rectangle 10">
            <a:extLst>
              <a:ext uri="{FF2B5EF4-FFF2-40B4-BE49-F238E27FC236}">
                <a16:creationId xmlns:a16="http://schemas.microsoft.com/office/drawing/2014/main" id="{1EFB4C2B-5273-4405-A832-6DAAC34ECB37}"/>
              </a:ext>
            </a:extLst>
          </p:cNvPr>
          <p:cNvSpPr/>
          <p:nvPr/>
        </p:nvSpPr>
        <p:spPr>
          <a:xfrm>
            <a:off x="10742686" y="7834540"/>
            <a:ext cx="3038912" cy="276999"/>
          </a:xfrm>
          <a:prstGeom prst="rect">
            <a:avLst/>
          </a:prstGeom>
        </p:spPr>
        <p:txBody>
          <a:bodyPr wrap="square">
            <a:spAutoFit/>
          </a:bodyPr>
          <a:lstStyle/>
          <a:p>
            <a:r>
              <a:rPr lang="en-US" sz="1200" dirty="0">
                <a:solidFill>
                  <a:schemeClr val="tx1">
                    <a:lumMod val="75000"/>
                    <a:lumOff val="25000"/>
                  </a:schemeClr>
                </a:solidFill>
              </a:rPr>
              <a:t>Source: U.S. Census Bureau</a:t>
            </a:r>
          </a:p>
        </p:txBody>
      </p:sp>
    </p:spTree>
    <p:extLst>
      <p:ext uri="{BB962C8B-B14F-4D97-AF65-F5344CB8AC3E}">
        <p14:creationId xmlns:p14="http://schemas.microsoft.com/office/powerpoint/2010/main" val="2157170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1974536" y="936818"/>
            <a:ext cx="1096850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Housing Types</a:t>
            </a:r>
          </a:p>
        </p:txBody>
      </p:sp>
      <p:sp>
        <p:nvSpPr>
          <p:cNvPr id="5" name="Rectangle 4">
            <a:extLst>
              <a:ext uri="{FF2B5EF4-FFF2-40B4-BE49-F238E27FC236}">
                <a16:creationId xmlns:a16="http://schemas.microsoft.com/office/drawing/2014/main" id="{72340EE1-49E0-40A6-9847-A6EA8B26D239}"/>
              </a:ext>
            </a:extLst>
          </p:cNvPr>
          <p:cNvSpPr/>
          <p:nvPr/>
        </p:nvSpPr>
        <p:spPr>
          <a:xfrm>
            <a:off x="2153880" y="5898660"/>
            <a:ext cx="2606144" cy="2308324"/>
          </a:xfrm>
          <a:prstGeom prst="rect">
            <a:avLst/>
          </a:prstGeom>
        </p:spPr>
        <p:txBody>
          <a:bodyPr wrap="square">
            <a:spAutoFit/>
          </a:bodyPr>
          <a:lstStyle/>
          <a:p>
            <a:pPr algn="ctr"/>
            <a:r>
              <a:rPr lang="en-US" sz="3600" i="1" dirty="0">
                <a:solidFill>
                  <a:schemeClr val="accent6">
                    <a:lumMod val="75000"/>
                  </a:schemeClr>
                </a:solidFill>
              </a:rPr>
              <a:t>8,683</a:t>
            </a:r>
          </a:p>
          <a:p>
            <a:pPr algn="ctr"/>
            <a:r>
              <a:rPr lang="en-US" sz="3600" dirty="0"/>
              <a:t>Single Family Homes</a:t>
            </a:r>
          </a:p>
          <a:p>
            <a:pPr algn="ctr"/>
            <a:r>
              <a:rPr lang="en-US" sz="3600" b="1" dirty="0"/>
              <a:t>73%</a:t>
            </a:r>
          </a:p>
        </p:txBody>
      </p:sp>
      <p:sp>
        <p:nvSpPr>
          <p:cNvPr id="7" name="Rectangle 6">
            <a:extLst>
              <a:ext uri="{FF2B5EF4-FFF2-40B4-BE49-F238E27FC236}">
                <a16:creationId xmlns:a16="http://schemas.microsoft.com/office/drawing/2014/main" id="{FC2BAE24-4CF7-4BDA-91B0-0FA4E0D881D5}"/>
              </a:ext>
            </a:extLst>
          </p:cNvPr>
          <p:cNvSpPr/>
          <p:nvPr/>
        </p:nvSpPr>
        <p:spPr>
          <a:xfrm>
            <a:off x="10299749" y="5844535"/>
            <a:ext cx="2258047" cy="1754326"/>
          </a:xfrm>
          <a:prstGeom prst="rect">
            <a:avLst/>
          </a:prstGeom>
        </p:spPr>
        <p:txBody>
          <a:bodyPr wrap="square">
            <a:spAutoFit/>
          </a:bodyPr>
          <a:lstStyle/>
          <a:p>
            <a:pPr algn="ctr"/>
            <a:r>
              <a:rPr lang="en-US" sz="3600" i="1" dirty="0">
                <a:solidFill>
                  <a:schemeClr val="accent6">
                    <a:lumMod val="75000"/>
                  </a:schemeClr>
                </a:solidFill>
              </a:rPr>
              <a:t>119</a:t>
            </a:r>
          </a:p>
          <a:p>
            <a:pPr algn="ctr"/>
            <a:r>
              <a:rPr lang="en-US" sz="3600" dirty="0"/>
              <a:t>ADUs</a:t>
            </a:r>
          </a:p>
          <a:p>
            <a:pPr algn="ctr"/>
            <a:r>
              <a:rPr lang="en-US" sz="3600" b="1" dirty="0"/>
              <a:t>1%</a:t>
            </a:r>
          </a:p>
        </p:txBody>
      </p:sp>
      <p:sp>
        <p:nvSpPr>
          <p:cNvPr id="8" name="Rectangle 7">
            <a:extLst>
              <a:ext uri="{FF2B5EF4-FFF2-40B4-BE49-F238E27FC236}">
                <a16:creationId xmlns:a16="http://schemas.microsoft.com/office/drawing/2014/main" id="{562CB4DD-953B-46B7-BB1C-F4CF6102FF12}"/>
              </a:ext>
            </a:extLst>
          </p:cNvPr>
          <p:cNvSpPr/>
          <p:nvPr/>
        </p:nvSpPr>
        <p:spPr>
          <a:xfrm>
            <a:off x="6504291" y="5809982"/>
            <a:ext cx="2494128" cy="2308324"/>
          </a:xfrm>
          <a:prstGeom prst="rect">
            <a:avLst/>
          </a:prstGeom>
        </p:spPr>
        <p:txBody>
          <a:bodyPr wrap="square">
            <a:spAutoFit/>
          </a:bodyPr>
          <a:lstStyle/>
          <a:p>
            <a:pPr algn="ctr"/>
            <a:r>
              <a:rPr lang="en-US" sz="3600" i="1" dirty="0">
                <a:solidFill>
                  <a:schemeClr val="accent6">
                    <a:lumMod val="75000"/>
                  </a:schemeClr>
                </a:solidFill>
              </a:rPr>
              <a:t>3,093</a:t>
            </a:r>
          </a:p>
          <a:p>
            <a:pPr algn="ctr"/>
            <a:r>
              <a:rPr lang="en-US" sz="3600" dirty="0"/>
              <a:t>Multifamily units </a:t>
            </a:r>
            <a:br>
              <a:rPr lang="en-US" sz="3600" dirty="0"/>
            </a:br>
            <a:r>
              <a:rPr lang="en-US" sz="3600" b="1" dirty="0"/>
              <a:t>26%</a:t>
            </a:r>
          </a:p>
        </p:txBody>
      </p:sp>
      <p:pic>
        <p:nvPicPr>
          <p:cNvPr id="14" name="Picture 13"/>
          <p:cNvPicPr>
            <a:picLocks noChangeAspect="1"/>
          </p:cNvPicPr>
          <p:nvPr/>
        </p:nvPicPr>
        <p:blipFill>
          <a:blip r:embed="rId3"/>
          <a:stretch>
            <a:fillRect/>
          </a:stretch>
        </p:blipFill>
        <p:spPr>
          <a:xfrm>
            <a:off x="2153880" y="2958392"/>
            <a:ext cx="2606144" cy="2886143"/>
          </a:xfrm>
          <a:prstGeom prst="rect">
            <a:avLst/>
          </a:prstGeom>
        </p:spPr>
      </p:pic>
      <p:pic>
        <p:nvPicPr>
          <p:cNvPr id="15" name="Picture 14"/>
          <p:cNvPicPr>
            <a:picLocks noChangeAspect="1"/>
          </p:cNvPicPr>
          <p:nvPr/>
        </p:nvPicPr>
        <p:blipFill>
          <a:blip r:embed="rId4"/>
          <a:stretch>
            <a:fillRect/>
          </a:stretch>
        </p:blipFill>
        <p:spPr>
          <a:xfrm>
            <a:off x="10086303" y="2872155"/>
            <a:ext cx="2476139" cy="2902649"/>
          </a:xfrm>
          <a:prstGeom prst="rect">
            <a:avLst/>
          </a:prstGeom>
        </p:spPr>
      </p:pic>
      <p:pic>
        <p:nvPicPr>
          <p:cNvPr id="16" name="Picture 15"/>
          <p:cNvPicPr>
            <a:picLocks noChangeAspect="1"/>
          </p:cNvPicPr>
          <p:nvPr/>
        </p:nvPicPr>
        <p:blipFill>
          <a:blip r:embed="rId5"/>
          <a:stretch>
            <a:fillRect/>
          </a:stretch>
        </p:blipFill>
        <p:spPr>
          <a:xfrm>
            <a:off x="6606634" y="2872156"/>
            <a:ext cx="2391785" cy="2884928"/>
          </a:xfrm>
          <a:prstGeom prst="rect">
            <a:avLst/>
          </a:prstGeom>
        </p:spPr>
      </p:pic>
      <p:sp>
        <p:nvSpPr>
          <p:cNvPr id="17" name="Rectangle 16">
            <a:extLst>
              <a:ext uri="{FF2B5EF4-FFF2-40B4-BE49-F238E27FC236}">
                <a16:creationId xmlns:a16="http://schemas.microsoft.com/office/drawing/2014/main" id="{1EFB4C2B-5273-4405-A832-6DAAC34ECB37}"/>
              </a:ext>
            </a:extLst>
          </p:cNvPr>
          <p:cNvSpPr/>
          <p:nvPr/>
        </p:nvSpPr>
        <p:spPr>
          <a:xfrm>
            <a:off x="10742686" y="7834540"/>
            <a:ext cx="3038912" cy="276999"/>
          </a:xfrm>
          <a:prstGeom prst="rect">
            <a:avLst/>
          </a:prstGeom>
        </p:spPr>
        <p:txBody>
          <a:bodyPr wrap="square">
            <a:spAutoFit/>
          </a:bodyPr>
          <a:lstStyle/>
          <a:p>
            <a:r>
              <a:rPr lang="en-US" sz="1200" dirty="0">
                <a:solidFill>
                  <a:schemeClr val="tx1">
                    <a:lumMod val="75000"/>
                    <a:lumOff val="25000"/>
                  </a:schemeClr>
                </a:solidFill>
              </a:rPr>
              <a:t>Source: U.S. Census Bureau</a:t>
            </a:r>
          </a:p>
        </p:txBody>
      </p:sp>
      <p:sp>
        <p:nvSpPr>
          <p:cNvPr id="18" name="Rectangle 17">
            <a:extLst>
              <a:ext uri="{FF2B5EF4-FFF2-40B4-BE49-F238E27FC236}">
                <a16:creationId xmlns:a16="http://schemas.microsoft.com/office/drawing/2014/main" id="{72340EE1-49E0-40A6-9847-A6EA8B26D239}"/>
              </a:ext>
            </a:extLst>
          </p:cNvPr>
          <p:cNvSpPr/>
          <p:nvPr/>
        </p:nvSpPr>
        <p:spPr>
          <a:xfrm>
            <a:off x="3945698" y="2076383"/>
            <a:ext cx="6483957" cy="646331"/>
          </a:xfrm>
          <a:prstGeom prst="rect">
            <a:avLst/>
          </a:prstGeom>
        </p:spPr>
        <p:txBody>
          <a:bodyPr wrap="square">
            <a:spAutoFit/>
          </a:bodyPr>
          <a:lstStyle/>
          <a:p>
            <a:pPr algn="ctr"/>
            <a:r>
              <a:rPr lang="en-US" sz="3600" dirty="0"/>
              <a:t>Total Housing Units: 11,894</a:t>
            </a:r>
            <a:endParaRPr lang="en-US" sz="3600" b="1" dirty="0"/>
          </a:p>
        </p:txBody>
      </p:sp>
    </p:spTree>
    <p:extLst>
      <p:ext uri="{BB962C8B-B14F-4D97-AF65-F5344CB8AC3E}">
        <p14:creationId xmlns:p14="http://schemas.microsoft.com/office/powerpoint/2010/main" val="3653145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1830949" y="922205"/>
            <a:ext cx="1096850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Ownership and Rental Costs</a:t>
            </a:r>
          </a:p>
        </p:txBody>
      </p:sp>
      <p:sp>
        <p:nvSpPr>
          <p:cNvPr id="7" name="Content Placeholder 2">
            <a:extLst>
              <a:ext uri="{FF2B5EF4-FFF2-40B4-BE49-F238E27FC236}">
                <a16:creationId xmlns:a16="http://schemas.microsoft.com/office/drawing/2014/main" id="{32DD2A46-0248-4097-9064-3170BA1C738B}"/>
              </a:ext>
            </a:extLst>
          </p:cNvPr>
          <p:cNvSpPr txBox="1">
            <a:spLocks/>
          </p:cNvSpPr>
          <p:nvPr/>
        </p:nvSpPr>
        <p:spPr>
          <a:xfrm>
            <a:off x="1603883" y="2285821"/>
            <a:ext cx="6073395" cy="5360030"/>
          </a:xfrm>
          <a:prstGeom prst="rect">
            <a:avLst/>
          </a:prstGeom>
        </p:spPr>
        <p:txBody>
          <a:bodyPr vert="horz" lIns="91440" tIns="45720" rIns="91440" bIns="45720" rtlCol="0" anchor="t" anchorCtr="0">
            <a:normAutofit lnSpcReduction="10000"/>
          </a:bodyPr>
          <a:lstStyle>
            <a:lvl1pPr marL="306000" indent="-306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32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1">
                  <a:lumMod val="75000"/>
                </a:schemeClr>
              </a:buClr>
              <a:buSzPct val="92000"/>
              <a:buFont typeface="Courier New" panose="02070309020205020404" pitchFamily="49" charset="0"/>
              <a:buChar char="o"/>
              <a:defRPr sz="2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1">
                  <a:lumMod val="75000"/>
                </a:schemeClr>
              </a:buClr>
              <a:buSzPct val="92000"/>
              <a:buFont typeface="Arial" panose="020B0604020202020204" pitchFamily="34" charset="0"/>
              <a:buChar char="•"/>
              <a:defRPr sz="2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20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900"/>
              </a:spcBef>
              <a:buClr>
                <a:srgbClr val="2F5496">
                  <a:lumMod val="75000"/>
                </a:srgbClr>
              </a:buClr>
              <a:buFont typeface="Arial" panose="020B0604020202020204" pitchFamily="34" charset="0"/>
              <a:buChar char="•"/>
            </a:pPr>
            <a:r>
              <a:rPr lang="en-US" sz="4000" dirty="0">
                <a:solidFill>
                  <a:srgbClr val="002D62"/>
                </a:solidFill>
              </a:rPr>
              <a:t>Median Home Price: </a:t>
            </a:r>
            <a:r>
              <a:rPr lang="en-US" sz="4000" dirty="0"/>
              <a:t> </a:t>
            </a:r>
            <a:r>
              <a:rPr lang="en-US" sz="4000" b="1" dirty="0">
                <a:solidFill>
                  <a:srgbClr val="002D62"/>
                </a:solidFill>
              </a:rPr>
              <a:t>$2,025,000 </a:t>
            </a:r>
          </a:p>
          <a:p>
            <a:pPr>
              <a:spcBef>
                <a:spcPts val="900"/>
              </a:spcBef>
              <a:buClr>
                <a:srgbClr val="2F5496">
                  <a:lumMod val="75000"/>
                </a:srgbClr>
              </a:buClr>
              <a:buFont typeface="Arial" panose="020B0604020202020204" pitchFamily="34" charset="0"/>
              <a:buChar char="•"/>
            </a:pPr>
            <a:endParaRPr lang="en-US" sz="4000" b="1" dirty="0">
              <a:solidFill>
                <a:srgbClr val="002D62"/>
              </a:solidFill>
            </a:endParaRPr>
          </a:p>
          <a:p>
            <a:pPr>
              <a:spcAft>
                <a:spcPts val="0"/>
              </a:spcAft>
              <a:buClr>
                <a:srgbClr val="2F5496">
                  <a:lumMod val="75000"/>
                </a:srgbClr>
              </a:buClr>
              <a:buFont typeface="Arial" panose="020B0604020202020204" pitchFamily="34" charset="0"/>
              <a:buChar char="•"/>
            </a:pPr>
            <a:r>
              <a:rPr lang="en-US" sz="4000" dirty="0">
                <a:solidFill>
                  <a:srgbClr val="1F1F1F"/>
                </a:solidFill>
              </a:rPr>
              <a:t>Avg. Rent for a 1 bdrm: </a:t>
            </a:r>
            <a:r>
              <a:rPr lang="en-US" sz="4000" b="1" dirty="0">
                <a:solidFill>
                  <a:srgbClr val="002D62"/>
                </a:solidFill>
              </a:rPr>
              <a:t>$3,730/mo.</a:t>
            </a:r>
          </a:p>
          <a:p>
            <a:pPr>
              <a:spcAft>
                <a:spcPts val="0"/>
              </a:spcAft>
              <a:buClr>
                <a:srgbClr val="2F5496">
                  <a:lumMod val="75000"/>
                </a:srgbClr>
              </a:buClr>
              <a:buFont typeface="Arial" panose="020B0604020202020204" pitchFamily="34" charset="0"/>
              <a:buChar char="•"/>
            </a:pPr>
            <a:endParaRPr lang="en-US" sz="4000" b="1" dirty="0">
              <a:solidFill>
                <a:srgbClr val="002D62"/>
              </a:solidFill>
            </a:endParaRPr>
          </a:p>
          <a:p>
            <a:pPr>
              <a:spcAft>
                <a:spcPts val="0"/>
              </a:spcAft>
              <a:buClr>
                <a:srgbClr val="2F5496">
                  <a:lumMod val="75000"/>
                </a:srgbClr>
              </a:buClr>
              <a:buFont typeface="Arial" panose="020B0604020202020204" pitchFamily="34" charset="0"/>
              <a:buChar char="•"/>
            </a:pPr>
            <a:r>
              <a:rPr lang="en-US" sz="4000" dirty="0">
                <a:solidFill>
                  <a:srgbClr val="1F1F1F"/>
                </a:solidFill>
              </a:rPr>
              <a:t>Avg. Rent for a 2 bdrm: </a:t>
            </a:r>
            <a:r>
              <a:rPr lang="en-US" sz="4000" b="1" dirty="0">
                <a:solidFill>
                  <a:srgbClr val="002D62"/>
                </a:solidFill>
              </a:rPr>
              <a:t>$4,635/mo.</a:t>
            </a:r>
            <a:endParaRPr lang="en-US" sz="4000" dirty="0">
              <a:solidFill>
                <a:srgbClr val="002D62"/>
              </a:solidFill>
            </a:endParaRPr>
          </a:p>
        </p:txBody>
      </p:sp>
      <p:sp>
        <p:nvSpPr>
          <p:cNvPr id="8" name="Rectangle 7">
            <a:extLst>
              <a:ext uri="{FF2B5EF4-FFF2-40B4-BE49-F238E27FC236}">
                <a16:creationId xmlns:a16="http://schemas.microsoft.com/office/drawing/2014/main" id="{A21CA994-676D-4EF9-AB75-9673D68FD0DF}"/>
              </a:ext>
            </a:extLst>
          </p:cNvPr>
          <p:cNvSpPr/>
          <p:nvPr/>
        </p:nvSpPr>
        <p:spPr>
          <a:xfrm>
            <a:off x="11173660" y="7504688"/>
            <a:ext cx="2056764" cy="282326"/>
          </a:xfrm>
          <a:prstGeom prst="rect">
            <a:avLst/>
          </a:prstGeom>
        </p:spPr>
        <p:txBody>
          <a:bodyPr wrap="square">
            <a:spAutoFit/>
          </a:bodyPr>
          <a:lstStyle/>
          <a:p>
            <a:r>
              <a:rPr lang="en-US" sz="1200" dirty="0">
                <a:solidFill>
                  <a:schemeClr val="tx1">
                    <a:lumMod val="75000"/>
                    <a:lumOff val="25000"/>
                  </a:schemeClr>
                </a:solidFill>
              </a:rPr>
              <a:t>Source: Nerdwallet.com </a:t>
            </a:r>
          </a:p>
        </p:txBody>
      </p:sp>
      <p:pic>
        <p:nvPicPr>
          <p:cNvPr id="5" name="Picture 4"/>
          <p:cNvPicPr>
            <a:picLocks noChangeAspect="1"/>
          </p:cNvPicPr>
          <p:nvPr/>
        </p:nvPicPr>
        <p:blipFill>
          <a:blip r:embed="rId3"/>
          <a:stretch>
            <a:fillRect/>
          </a:stretch>
        </p:blipFill>
        <p:spPr>
          <a:xfrm>
            <a:off x="7252720" y="2595756"/>
            <a:ext cx="6449893" cy="4767769"/>
          </a:xfrm>
          <a:prstGeom prst="rect">
            <a:avLst/>
          </a:prstGeom>
        </p:spPr>
      </p:pic>
      <p:sp>
        <p:nvSpPr>
          <p:cNvPr id="10" name="Rectangle 9">
            <a:extLst>
              <a:ext uri="{FF2B5EF4-FFF2-40B4-BE49-F238E27FC236}">
                <a16:creationId xmlns:a16="http://schemas.microsoft.com/office/drawing/2014/main" id="{A21CA994-676D-4EF9-AB75-9673D68FD0DF}"/>
              </a:ext>
            </a:extLst>
          </p:cNvPr>
          <p:cNvSpPr/>
          <p:nvPr/>
        </p:nvSpPr>
        <p:spPr>
          <a:xfrm>
            <a:off x="11173660" y="7645851"/>
            <a:ext cx="2056764" cy="282326"/>
          </a:xfrm>
          <a:prstGeom prst="rect">
            <a:avLst/>
          </a:prstGeom>
        </p:spPr>
        <p:txBody>
          <a:bodyPr wrap="square">
            <a:spAutoFit/>
          </a:bodyPr>
          <a:lstStyle/>
          <a:p>
            <a:r>
              <a:rPr lang="en-US" sz="1200" dirty="0">
                <a:solidFill>
                  <a:schemeClr val="tx1">
                    <a:lumMod val="75000"/>
                    <a:lumOff val="25000"/>
                  </a:schemeClr>
                </a:solidFill>
              </a:rPr>
              <a:t>Source: Zumper.com</a:t>
            </a:r>
          </a:p>
        </p:txBody>
      </p:sp>
    </p:spTree>
    <p:extLst>
      <p:ext uri="{BB962C8B-B14F-4D97-AF65-F5344CB8AC3E}">
        <p14:creationId xmlns:p14="http://schemas.microsoft.com/office/powerpoint/2010/main" val="1796440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0" y="936982"/>
            <a:ext cx="1463040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The Jobs/Housing Gap</a:t>
            </a:r>
            <a:endParaRPr lang="en-US" sz="4400" dirty="0">
              <a:solidFill>
                <a:srgbClr val="002D62"/>
              </a:solidFill>
              <a:latin typeface="Century Gothic" panose="020B0502020202020204" pitchFamily="34" charset="0"/>
            </a:endParaRPr>
          </a:p>
        </p:txBody>
      </p:sp>
      <p:sp>
        <p:nvSpPr>
          <p:cNvPr id="7" name="TextBox 6"/>
          <p:cNvSpPr txBox="1"/>
          <p:nvPr/>
        </p:nvSpPr>
        <p:spPr>
          <a:xfrm>
            <a:off x="2051222" y="2661177"/>
            <a:ext cx="10968500" cy="1754326"/>
          </a:xfrm>
          <a:prstGeom prst="rect">
            <a:avLst/>
          </a:prstGeom>
          <a:noFill/>
        </p:spPr>
        <p:txBody>
          <a:bodyPr wrap="square" rtlCol="0">
            <a:spAutoFit/>
          </a:bodyPr>
          <a:lstStyle/>
          <a:p>
            <a:pPr>
              <a:lnSpc>
                <a:spcPct val="150000"/>
              </a:lnSpc>
            </a:pPr>
            <a:endParaRPr lang="en-US" sz="3600" dirty="0"/>
          </a:p>
          <a:p>
            <a:pPr marL="571500" indent="-571500">
              <a:lnSpc>
                <a:spcPct val="150000"/>
              </a:lnSpc>
              <a:buFont typeface="Courier New" panose="02070309020205020404" pitchFamily="49" charset="0"/>
              <a:buChar char="o"/>
            </a:pPr>
            <a:endParaRPr lang="en-US" sz="3600" dirty="0"/>
          </a:p>
        </p:txBody>
      </p:sp>
      <p:pic>
        <p:nvPicPr>
          <p:cNvPr id="10" name="Picture 9" descr="HFA_ppt_background.png">
            <a:extLst>
              <a:ext uri="{FF2B5EF4-FFF2-40B4-BE49-F238E27FC236}">
                <a16:creationId xmlns:a16="http://schemas.microsoft.com/office/drawing/2014/main" id="{68A1C221-7945-41D7-B818-8D61956A4F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95517" y="2325880"/>
            <a:ext cx="9296140" cy="5427731"/>
          </a:xfrm>
          <a:prstGeom prst="rect">
            <a:avLst/>
          </a:prstGeom>
        </p:spPr>
      </p:pic>
      <p:sp>
        <p:nvSpPr>
          <p:cNvPr id="11" name="Content Placeholder 2">
            <a:extLst>
              <a:ext uri="{FF2B5EF4-FFF2-40B4-BE49-F238E27FC236}">
                <a16:creationId xmlns:a16="http://schemas.microsoft.com/office/drawing/2014/main" id="{F630E70F-BCE2-46E5-BAAC-75DC5BE9F5EC}"/>
              </a:ext>
            </a:extLst>
          </p:cNvPr>
          <p:cNvSpPr txBox="1">
            <a:spLocks/>
          </p:cNvSpPr>
          <p:nvPr/>
        </p:nvSpPr>
        <p:spPr>
          <a:xfrm>
            <a:off x="1830951" y="2612571"/>
            <a:ext cx="9141850" cy="93140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30000"/>
              </a:lnSpc>
              <a:spcBef>
                <a:spcPts val="900"/>
              </a:spcBef>
              <a:buFont typeface="Calibri" panose="020F0502020204030204" pitchFamily="34" charset="0"/>
              <a:buNone/>
            </a:pPr>
            <a:r>
              <a:rPr lang="en-US" sz="3600" b="1" dirty="0">
                <a:solidFill>
                  <a:srgbClr val="002D62"/>
                </a:solidFill>
              </a:rPr>
              <a:t>San Mateo County Between 2010 – 2017</a:t>
            </a:r>
            <a:endParaRPr lang="en-US" sz="3200" dirty="0">
              <a:solidFill>
                <a:srgbClr val="002D62"/>
              </a:solidFill>
            </a:endParaRPr>
          </a:p>
        </p:txBody>
      </p:sp>
      <p:pic>
        <p:nvPicPr>
          <p:cNvPr id="12" name="Picture 11">
            <a:extLst>
              <a:ext uri="{FF2B5EF4-FFF2-40B4-BE49-F238E27FC236}">
                <a16:creationId xmlns:a16="http://schemas.microsoft.com/office/drawing/2014/main" id="{6F2F2A8B-340C-4F09-A46F-6E4891445FDA}"/>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2820436" y="3934501"/>
            <a:ext cx="7144074" cy="3053416"/>
          </a:xfrm>
          <a:prstGeom prst="rect">
            <a:avLst/>
          </a:prstGeom>
        </p:spPr>
      </p:pic>
      <p:pic>
        <p:nvPicPr>
          <p:cNvPr id="9" name="Picture 8" descr="HFA_ppt_background.png">
            <a:extLst>
              <a:ext uri="{FF2B5EF4-FFF2-40B4-BE49-F238E27FC236}">
                <a16:creationId xmlns:a16="http://schemas.microsoft.com/office/drawing/2014/main" id="{68A1C221-7945-41D7-B818-8D61956A4FF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82064" y="2325880"/>
            <a:ext cx="9296140" cy="5427731"/>
          </a:xfrm>
          <a:prstGeom prst="rect">
            <a:avLst/>
          </a:prstGeom>
        </p:spPr>
      </p:pic>
      <p:sp>
        <p:nvSpPr>
          <p:cNvPr id="13" name="Content Placeholder 2">
            <a:extLst>
              <a:ext uri="{FF2B5EF4-FFF2-40B4-BE49-F238E27FC236}">
                <a16:creationId xmlns:a16="http://schemas.microsoft.com/office/drawing/2014/main" id="{F630E70F-BCE2-46E5-BAAC-75DC5BE9F5EC}"/>
              </a:ext>
            </a:extLst>
          </p:cNvPr>
          <p:cNvSpPr txBox="1">
            <a:spLocks/>
          </p:cNvSpPr>
          <p:nvPr/>
        </p:nvSpPr>
        <p:spPr>
          <a:xfrm>
            <a:off x="2582065" y="2612571"/>
            <a:ext cx="9141850" cy="931408"/>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30000"/>
              </a:lnSpc>
              <a:spcBef>
                <a:spcPts val="900"/>
              </a:spcBef>
              <a:buFont typeface="Calibri" panose="020F0502020204030204" pitchFamily="34" charset="0"/>
              <a:buNone/>
            </a:pPr>
            <a:r>
              <a:rPr lang="en-US" sz="3600" b="1" dirty="0">
                <a:solidFill>
                  <a:srgbClr val="002D62"/>
                </a:solidFill>
              </a:rPr>
              <a:t>San Mateo County Between 2010 – 2017</a:t>
            </a:r>
            <a:endParaRPr lang="en-US" sz="3200" dirty="0">
              <a:solidFill>
                <a:srgbClr val="002D62"/>
              </a:solidFill>
            </a:endParaRPr>
          </a:p>
        </p:txBody>
      </p:sp>
      <p:pic>
        <p:nvPicPr>
          <p:cNvPr id="16" name="Picture 16">
            <a:extLst>
              <a:ext uri="{FF2B5EF4-FFF2-40B4-BE49-F238E27FC236}">
                <a16:creationId xmlns:a16="http://schemas.microsoft.com/office/drawing/2014/main" id="{38FC28F1-AC1F-4F03-9BEC-0A041711C22A}"/>
              </a:ext>
            </a:extLst>
          </p:cNvPr>
          <p:cNvPicPr>
            <a:picLocks noChangeAspect="1"/>
          </p:cNvPicPr>
          <p:nvPr/>
        </p:nvPicPr>
        <p:blipFill>
          <a:blip r:embed="rId6"/>
          <a:stretch>
            <a:fillRect/>
          </a:stretch>
        </p:blipFill>
        <p:spPr>
          <a:xfrm>
            <a:off x="3834247" y="3675587"/>
            <a:ext cx="6961908" cy="3320289"/>
          </a:xfrm>
          <a:prstGeom prst="rect">
            <a:avLst/>
          </a:prstGeom>
        </p:spPr>
      </p:pic>
    </p:spTree>
    <p:extLst>
      <p:ext uri="{BB962C8B-B14F-4D97-AF65-F5344CB8AC3E}">
        <p14:creationId xmlns:p14="http://schemas.microsoft.com/office/powerpoint/2010/main" val="516202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68" y="0"/>
            <a:ext cx="14631668" cy="2030144"/>
          </a:xfrm>
          <a:prstGeom prst="rect">
            <a:avLst/>
          </a:prstGeom>
        </p:spPr>
      </p:pic>
      <p:sp>
        <p:nvSpPr>
          <p:cNvPr id="6" name="TextBox 5"/>
          <p:cNvSpPr txBox="1"/>
          <p:nvPr/>
        </p:nvSpPr>
        <p:spPr>
          <a:xfrm>
            <a:off x="1882557" y="929979"/>
            <a:ext cx="1096850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Long Commutes</a:t>
            </a:r>
            <a:endParaRPr lang="en-US" sz="4400" dirty="0">
              <a:solidFill>
                <a:srgbClr val="002D62"/>
              </a:solidFill>
              <a:latin typeface="Century Gothic" panose="020B0502020202020204" pitchFamily="34" charset="0"/>
            </a:endParaRPr>
          </a:p>
        </p:txBody>
      </p:sp>
      <p:pic>
        <p:nvPicPr>
          <p:cNvPr id="9" name="Picture 8">
            <a:extLst>
              <a:ext uri="{FF2B5EF4-FFF2-40B4-BE49-F238E27FC236}">
                <a16:creationId xmlns:a16="http://schemas.microsoft.com/office/drawing/2014/main" id="{E487E791-0319-4A31-9786-78D1AD04812F}"/>
              </a:ext>
            </a:extLst>
          </p:cNvPr>
          <p:cNvPicPr>
            <a:picLocks noChangeAspect="1"/>
          </p:cNvPicPr>
          <p:nvPr/>
        </p:nvPicPr>
        <p:blipFill rotWithShape="1">
          <a:blip r:embed="rId4"/>
          <a:srcRect/>
          <a:stretch/>
        </p:blipFill>
        <p:spPr>
          <a:xfrm>
            <a:off x="1513424" y="2030144"/>
            <a:ext cx="11603552" cy="5685803"/>
          </a:xfrm>
          <a:prstGeom prst="rect">
            <a:avLst/>
          </a:prstGeom>
        </p:spPr>
      </p:pic>
      <p:sp>
        <p:nvSpPr>
          <p:cNvPr id="10" name="Rectangle 9">
            <a:extLst>
              <a:ext uri="{FF2B5EF4-FFF2-40B4-BE49-F238E27FC236}">
                <a16:creationId xmlns:a16="http://schemas.microsoft.com/office/drawing/2014/main" id="{0A743627-7FC1-49BF-9D28-14A6F7BA0C53}"/>
              </a:ext>
            </a:extLst>
          </p:cNvPr>
          <p:cNvSpPr>
            <a:spLocks noChangeAspect="1"/>
          </p:cNvSpPr>
          <p:nvPr/>
        </p:nvSpPr>
        <p:spPr>
          <a:xfrm>
            <a:off x="8663709" y="2030143"/>
            <a:ext cx="4435458" cy="501320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Content Placeholder 2">
            <a:extLst>
              <a:ext uri="{FF2B5EF4-FFF2-40B4-BE49-F238E27FC236}">
                <a16:creationId xmlns:a16="http://schemas.microsoft.com/office/drawing/2014/main" id="{4A02D12F-5375-4C18-A04B-D5E569B82996}"/>
              </a:ext>
            </a:extLst>
          </p:cNvPr>
          <p:cNvSpPr txBox="1">
            <a:spLocks/>
          </p:cNvSpPr>
          <p:nvPr/>
        </p:nvSpPr>
        <p:spPr>
          <a:xfrm>
            <a:off x="9238362" y="2050855"/>
            <a:ext cx="3560454" cy="2499807"/>
          </a:xfrm>
          <a:prstGeom prst="rect">
            <a:avLst/>
          </a:prstGeom>
        </p:spPr>
        <p:txBody>
          <a:bodyPr vert="horz" lIns="91440" tIns="45720" rIns="91440" bIns="45720" rtlCol="0" anchor="t" anchorCtr="0">
            <a:normAutofit/>
          </a:bodyPr>
          <a:lstStyle>
            <a:lvl1pPr marL="306000" indent="-306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32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1">
                  <a:lumMod val="75000"/>
                </a:schemeClr>
              </a:buClr>
              <a:buSzPct val="92000"/>
              <a:buFont typeface="Courier New" panose="02070309020205020404" pitchFamily="49" charset="0"/>
              <a:buChar char="o"/>
              <a:defRPr sz="2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1">
                  <a:lumMod val="75000"/>
                </a:schemeClr>
              </a:buClr>
              <a:buSzPct val="92000"/>
              <a:buFont typeface="Arial" panose="020B0604020202020204" pitchFamily="34" charset="0"/>
              <a:buChar char="•"/>
              <a:defRPr sz="2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20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prstClr val="white"/>
              </a:buClr>
              <a:buSzPct val="92000"/>
              <a:buFont typeface="Wingdings 2" panose="05020102010507070707" pitchFamily="18" charset="2"/>
              <a:buChar char=""/>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D3BA38C7-EE2C-46CF-977C-B80FA235B5C6}"/>
              </a:ext>
            </a:extLst>
          </p:cNvPr>
          <p:cNvPicPr>
            <a:picLocks noChangeAspect="1"/>
          </p:cNvPicPr>
          <p:nvPr/>
        </p:nvPicPr>
        <p:blipFill>
          <a:blip r:embed="rId5"/>
          <a:stretch>
            <a:fillRect/>
          </a:stretch>
        </p:blipFill>
        <p:spPr>
          <a:xfrm>
            <a:off x="1513424" y="7043350"/>
            <a:ext cx="7317912" cy="556718"/>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5B84CAC9-09D1-45F1-B9B3-580EBFCEC920}"/>
              </a:ext>
            </a:extLst>
          </p:cNvPr>
          <p:cNvSpPr txBox="1"/>
          <p:nvPr/>
        </p:nvSpPr>
        <p:spPr>
          <a:xfrm>
            <a:off x="8990251" y="2252100"/>
            <a:ext cx="3860806" cy="4678204"/>
          </a:xfrm>
          <a:prstGeom prst="rect">
            <a:avLst/>
          </a:prstGeom>
          <a:noFill/>
        </p:spPr>
        <p:txBody>
          <a:bodyPr wrap="square" rtlCol="0" anchor="t">
            <a:spAutoFit/>
          </a:bodyPr>
          <a:lstStyle/>
          <a:p>
            <a:pPr>
              <a:spcAft>
                <a:spcPts val="600"/>
              </a:spcAft>
            </a:pPr>
            <a:r>
              <a:rPr lang="en-US" sz="3200" dirty="0">
                <a:solidFill>
                  <a:schemeClr val="bg1"/>
                </a:solidFill>
              </a:rPr>
              <a:t>An estimated </a:t>
            </a:r>
            <a:r>
              <a:rPr lang="en-US" sz="3200" b="1" dirty="0">
                <a:solidFill>
                  <a:schemeClr val="bg1"/>
                </a:solidFill>
              </a:rPr>
              <a:t>15,850</a:t>
            </a:r>
            <a:r>
              <a:rPr lang="en-US" sz="3200" dirty="0">
                <a:solidFill>
                  <a:schemeClr val="bg1"/>
                </a:solidFill>
              </a:rPr>
              <a:t> workers are employed in San Carlos</a:t>
            </a:r>
          </a:p>
          <a:p>
            <a:pPr>
              <a:spcAft>
                <a:spcPts val="600"/>
              </a:spcAft>
            </a:pPr>
            <a:endParaRPr lang="en-US" sz="3200" dirty="0">
              <a:solidFill>
                <a:schemeClr val="bg1"/>
              </a:solidFill>
            </a:endParaRPr>
          </a:p>
          <a:p>
            <a:pPr marL="571500" indent="-394970">
              <a:buFont typeface="Arial" panose="020B0604020202020204" pitchFamily="34" charset="0"/>
              <a:buChar char="•"/>
            </a:pPr>
            <a:r>
              <a:rPr lang="en-US" sz="3200" b="1" dirty="0">
                <a:solidFill>
                  <a:schemeClr val="bg1"/>
                </a:solidFill>
              </a:rPr>
              <a:t>92% </a:t>
            </a:r>
            <a:r>
              <a:rPr lang="en-US" sz="3200" dirty="0">
                <a:solidFill>
                  <a:schemeClr val="bg1"/>
                </a:solidFill>
              </a:rPr>
              <a:t>commute into San Carlos</a:t>
            </a:r>
          </a:p>
          <a:p>
            <a:pPr marL="571500" indent="-394970">
              <a:buFont typeface="Arial" panose="020B0604020202020204" pitchFamily="34" charset="0"/>
              <a:buChar char="•"/>
            </a:pPr>
            <a:endParaRPr lang="en-US" sz="3200" dirty="0">
              <a:solidFill>
                <a:schemeClr val="bg1"/>
              </a:solidFill>
              <a:cs typeface="Calibri"/>
            </a:endParaRPr>
          </a:p>
          <a:p>
            <a:pPr marL="571500" indent="-394970">
              <a:buFont typeface="Arial" panose="020B0604020202020204" pitchFamily="34" charset="0"/>
              <a:buChar char="•"/>
            </a:pPr>
            <a:r>
              <a:rPr lang="en-US" sz="3200" b="1" dirty="0">
                <a:solidFill>
                  <a:schemeClr val="bg1"/>
                </a:solidFill>
              </a:rPr>
              <a:t>8% </a:t>
            </a:r>
            <a:r>
              <a:rPr lang="en-US" sz="3200" dirty="0">
                <a:solidFill>
                  <a:schemeClr val="bg1"/>
                </a:solidFill>
              </a:rPr>
              <a:t>live and work in San Carlos</a:t>
            </a:r>
            <a:endParaRPr lang="en-US" sz="3200" dirty="0">
              <a:solidFill>
                <a:schemeClr val="bg1"/>
              </a:solidFill>
              <a:cs typeface="Calibri"/>
            </a:endParaRPr>
          </a:p>
        </p:txBody>
      </p:sp>
      <p:sp>
        <p:nvSpPr>
          <p:cNvPr id="13" name="Rectangle 12">
            <a:extLst>
              <a:ext uri="{FF2B5EF4-FFF2-40B4-BE49-F238E27FC236}">
                <a16:creationId xmlns:a16="http://schemas.microsoft.com/office/drawing/2014/main" id="{2E29BAD0-79C9-41CB-B31C-822B2B7CF4AB}"/>
              </a:ext>
            </a:extLst>
          </p:cNvPr>
          <p:cNvSpPr/>
          <p:nvPr/>
        </p:nvSpPr>
        <p:spPr>
          <a:xfrm>
            <a:off x="10457551" y="7831201"/>
            <a:ext cx="2655298" cy="276999"/>
          </a:xfrm>
          <a:prstGeom prst="rect">
            <a:avLst/>
          </a:prstGeom>
        </p:spPr>
        <p:txBody>
          <a:bodyPr wrap="square">
            <a:spAutoFit/>
          </a:bodyPr>
          <a:lstStyle/>
          <a:p>
            <a:pPr algn="r"/>
            <a:r>
              <a:rPr lang="en-US" sz="1200" dirty="0">
                <a:solidFill>
                  <a:schemeClr val="bg1">
                    <a:lumMod val="65000"/>
                  </a:schemeClr>
                </a:solidFill>
              </a:rPr>
              <a:t>Source: NeighborhoodScout, Nov. 2019</a:t>
            </a:r>
          </a:p>
        </p:txBody>
      </p:sp>
    </p:spTree>
    <p:extLst>
      <p:ext uri="{BB962C8B-B14F-4D97-AF65-F5344CB8AC3E}">
        <p14:creationId xmlns:p14="http://schemas.microsoft.com/office/powerpoint/2010/main" val="3092810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68" y="0"/>
            <a:ext cx="14631668" cy="2030144"/>
          </a:xfrm>
          <a:prstGeom prst="rect">
            <a:avLst/>
          </a:prstGeom>
        </p:spPr>
      </p:pic>
      <p:sp>
        <p:nvSpPr>
          <p:cNvPr id="6" name="TextBox 5"/>
          <p:cNvSpPr txBox="1"/>
          <p:nvPr/>
        </p:nvSpPr>
        <p:spPr>
          <a:xfrm>
            <a:off x="1853174" y="923787"/>
            <a:ext cx="1096850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The Consequences in our County</a:t>
            </a:r>
            <a:endParaRPr lang="en-US" sz="4400" dirty="0">
              <a:solidFill>
                <a:srgbClr val="002D62"/>
              </a:solidFill>
              <a:latin typeface="Century Gothic" panose="020B0502020202020204" pitchFamily="34" charset="0"/>
            </a:endParaRPr>
          </a:p>
        </p:txBody>
      </p:sp>
      <p:pic>
        <p:nvPicPr>
          <p:cNvPr id="12" name="Picture 11">
            <a:extLst>
              <a:ext uri="{FF2B5EF4-FFF2-40B4-BE49-F238E27FC236}">
                <a16:creationId xmlns:a16="http://schemas.microsoft.com/office/drawing/2014/main" id="{2984879F-7F6A-4981-99D3-BA24035766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53225" y="3946893"/>
            <a:ext cx="3031717" cy="1819044"/>
          </a:xfrm>
          <a:prstGeom prst="rect">
            <a:avLst/>
          </a:prstGeom>
        </p:spPr>
      </p:pic>
      <p:pic>
        <p:nvPicPr>
          <p:cNvPr id="13" name="Picture 12">
            <a:extLst>
              <a:ext uri="{FF2B5EF4-FFF2-40B4-BE49-F238E27FC236}">
                <a16:creationId xmlns:a16="http://schemas.microsoft.com/office/drawing/2014/main" id="{8AA3AD6A-2BBB-42E3-921E-12874B40FF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53225" y="5956960"/>
            <a:ext cx="3078303" cy="1569446"/>
          </a:xfrm>
          <a:prstGeom prst="rect">
            <a:avLst/>
          </a:prstGeom>
        </p:spPr>
      </p:pic>
      <p:sp>
        <p:nvSpPr>
          <p:cNvPr id="14" name="Content Placeholder 4">
            <a:extLst>
              <a:ext uri="{FF2B5EF4-FFF2-40B4-BE49-F238E27FC236}">
                <a16:creationId xmlns:a16="http://schemas.microsoft.com/office/drawing/2014/main" id="{AA67AE12-9510-4059-8714-01181FCDF8A9}"/>
              </a:ext>
            </a:extLst>
          </p:cNvPr>
          <p:cNvSpPr txBox="1">
            <a:spLocks/>
          </p:cNvSpPr>
          <p:nvPr/>
        </p:nvSpPr>
        <p:spPr>
          <a:xfrm>
            <a:off x="5106515" y="2209130"/>
            <a:ext cx="8343654" cy="5106070"/>
          </a:xfrm>
          <a:prstGeom prst="rect">
            <a:avLst/>
          </a:prstGeom>
        </p:spPr>
        <p:txBody>
          <a:bodyPr vert="horz" lIns="91440" tIns="45720" rIns="91440" bIns="45720" rtlCol="0" anchor="t" anchorCtr="0">
            <a:noAutofit/>
          </a:bodyPr>
          <a:lstStyle>
            <a:lvl1pPr marL="306000" indent="-306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32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1">
                  <a:lumMod val="75000"/>
                </a:schemeClr>
              </a:buClr>
              <a:buSzPct val="92000"/>
              <a:buFont typeface="Courier New" panose="02070309020205020404" pitchFamily="49" charset="0"/>
              <a:buChar char="o"/>
              <a:defRPr sz="2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1">
                  <a:lumMod val="75000"/>
                </a:schemeClr>
              </a:buClr>
              <a:buSzPct val="92000"/>
              <a:buFont typeface="Arial" panose="020B0604020202020204" pitchFamily="34" charset="0"/>
              <a:buChar char="•"/>
              <a:defRPr sz="2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20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Aft>
                <a:spcPts val="0"/>
              </a:spcAft>
              <a:buClr>
                <a:srgbClr val="145321">
                  <a:lumMod val="75000"/>
                </a:srgbClr>
              </a:buClr>
              <a:defRPr/>
            </a:pPr>
            <a:r>
              <a:rPr kumimoji="0" lang="en-US" sz="3600" b="1" i="0" u="none" strike="noStrike" kern="1200" cap="none" spc="0" normalizeH="0" baseline="0" noProof="0" dirty="0">
                <a:ln>
                  <a:noFill/>
                </a:ln>
                <a:solidFill>
                  <a:srgbClr val="3D3D3D"/>
                </a:solidFill>
                <a:effectLst/>
                <a:uLnTx/>
                <a:uFillTx/>
              </a:rPr>
              <a:t>2011 - 2017</a:t>
            </a:r>
            <a:endParaRPr lang="en-US" sz="3600" b="1" dirty="0"/>
          </a:p>
          <a:p>
            <a:pPr marL="781685" marR="0" lvl="1" indent="-457200" algn="l" defTabSz="457200" rtl="0" eaLnBrk="1" fontAlgn="auto" latinLnBrk="0" hangingPunct="1">
              <a:lnSpc>
                <a:spcPct val="100000"/>
              </a:lnSpc>
              <a:spcBef>
                <a:spcPts val="0"/>
              </a:spcBef>
              <a:spcAft>
                <a:spcPts val="0"/>
              </a:spcAft>
              <a:buClr>
                <a:srgbClr val="145321">
                  <a:lumMod val="75000"/>
                </a:srgbClr>
              </a:buClr>
              <a:buSzPct val="92000"/>
              <a:tabLst/>
              <a:defRPr/>
            </a:pPr>
            <a:r>
              <a:rPr kumimoji="0" lang="en-US" sz="3600" b="0" i="0" u="none" strike="noStrike" kern="1200" cap="none" spc="0" normalizeH="0" baseline="0" noProof="0" dirty="0">
                <a:ln>
                  <a:noFill/>
                </a:ln>
                <a:solidFill>
                  <a:srgbClr val="3D3D3D"/>
                </a:solidFill>
                <a:effectLst/>
                <a:uLnTx/>
                <a:uFillTx/>
              </a:rPr>
              <a:t>Median home price doubled</a:t>
            </a:r>
            <a:endParaRPr lang="en-US" sz="3600" b="0" i="0" u="none" strike="noStrike" kern="1200" cap="none" spc="0" normalizeH="0" baseline="0" noProof="0" dirty="0">
              <a:ln>
                <a:noFill/>
              </a:ln>
              <a:solidFill>
                <a:srgbClr val="3D3D3D"/>
              </a:solidFill>
              <a:effectLst/>
              <a:uLnTx/>
              <a:uFillTx/>
              <a:cs typeface="Calibri"/>
            </a:endParaRPr>
          </a:p>
          <a:p>
            <a:pPr marL="781685" marR="0" lvl="1" indent="-457200" algn="l" defTabSz="457200" rtl="0" eaLnBrk="1" fontAlgn="auto" latinLnBrk="0" hangingPunct="1">
              <a:lnSpc>
                <a:spcPct val="100000"/>
              </a:lnSpc>
              <a:spcBef>
                <a:spcPct val="20000"/>
              </a:spcBef>
              <a:spcAft>
                <a:spcPts val="0"/>
              </a:spcAft>
              <a:buClr>
                <a:srgbClr val="145321">
                  <a:lumMod val="75000"/>
                </a:srgbClr>
              </a:buClr>
              <a:buSzPct val="92000"/>
              <a:tabLst/>
              <a:defRPr/>
            </a:pPr>
            <a:r>
              <a:rPr kumimoji="0" lang="en-US" sz="3600" b="0" i="0" u="none" strike="noStrike" kern="1200" cap="none" spc="0" normalizeH="0" baseline="0" noProof="0" dirty="0">
                <a:ln>
                  <a:noFill/>
                </a:ln>
                <a:solidFill>
                  <a:srgbClr val="3D3D3D"/>
                </a:solidFill>
                <a:effectLst/>
                <a:uLnTx/>
                <a:uFillTx/>
              </a:rPr>
              <a:t>2 bedroom apt. rent increased 66%</a:t>
            </a:r>
            <a:endParaRPr lang="en-US" sz="3600" b="0" i="0" u="none" strike="noStrike" kern="1200" cap="none" spc="0" normalizeH="0" baseline="0" noProof="0" dirty="0">
              <a:ln>
                <a:noFill/>
              </a:ln>
              <a:solidFill>
                <a:srgbClr val="3D3D3D"/>
              </a:solidFill>
              <a:effectLst/>
              <a:uLnTx/>
              <a:uFillTx/>
              <a:cs typeface="Calibri"/>
            </a:endParaRPr>
          </a:p>
          <a:p>
            <a:pPr>
              <a:spcBef>
                <a:spcPts val="1600"/>
              </a:spcBef>
              <a:buClr>
                <a:srgbClr val="145321">
                  <a:lumMod val="75000"/>
                </a:srgbClr>
              </a:buClr>
              <a:defRPr/>
            </a:pPr>
            <a:r>
              <a:rPr kumimoji="0" lang="en-US" sz="3600" b="0" i="0" u="none" strike="noStrike" kern="1200" cap="none" spc="0" normalizeH="0" baseline="0" noProof="0" dirty="0">
                <a:ln>
                  <a:noFill/>
                </a:ln>
                <a:solidFill>
                  <a:srgbClr val="3D3D3D"/>
                </a:solidFill>
                <a:effectLst/>
                <a:uLnTx/>
                <a:uFillTx/>
              </a:rPr>
              <a:t>More than 210,000 people commute into </a:t>
            </a:r>
            <a:br>
              <a:rPr kumimoji="0" lang="en-US" sz="3600" b="0" i="0" u="none" strike="noStrike" kern="1200" cap="none" spc="0" normalizeH="0" baseline="0" noProof="0" dirty="0">
                <a:ln>
                  <a:noFill/>
                </a:ln>
                <a:solidFill>
                  <a:srgbClr val="3D3D3D"/>
                </a:solidFill>
                <a:effectLst/>
                <a:uLnTx/>
                <a:uFillTx/>
              </a:rPr>
            </a:br>
            <a:r>
              <a:rPr kumimoji="0" lang="en-US" sz="3600" b="0" i="0" u="none" strike="noStrike" kern="1200" cap="none" spc="0" normalizeH="0" baseline="0" noProof="0" dirty="0">
                <a:ln>
                  <a:noFill/>
                </a:ln>
                <a:solidFill>
                  <a:srgbClr val="3D3D3D"/>
                </a:solidFill>
                <a:effectLst/>
                <a:uLnTx/>
                <a:uFillTx/>
              </a:rPr>
              <a:t>San Mateo County to work every day</a:t>
            </a:r>
            <a:endParaRPr lang="en-US" sz="3600" b="0" i="0" u="none" strike="noStrike" kern="1200" cap="none" spc="0" normalizeH="0" baseline="0" noProof="0" dirty="0">
              <a:ln>
                <a:noFill/>
              </a:ln>
              <a:solidFill>
                <a:srgbClr val="3D3D3D"/>
              </a:solidFill>
              <a:effectLst/>
              <a:uLnTx/>
              <a:uFillTx/>
              <a:cs typeface="Calibri"/>
            </a:endParaRPr>
          </a:p>
          <a:p>
            <a:pPr>
              <a:spcBef>
                <a:spcPts val="1600"/>
              </a:spcBef>
              <a:spcAft>
                <a:spcPts val="0"/>
              </a:spcAft>
              <a:buClr>
                <a:srgbClr val="145321">
                  <a:lumMod val="75000"/>
                </a:srgbClr>
              </a:buClr>
              <a:defRPr/>
            </a:pPr>
            <a:r>
              <a:rPr kumimoji="0" lang="en-US" sz="3600" b="0" i="0" u="none" strike="noStrike" kern="1200" cap="none" spc="0" normalizeH="0" baseline="0" noProof="0" dirty="0">
                <a:ln>
                  <a:noFill/>
                </a:ln>
                <a:solidFill>
                  <a:srgbClr val="3D3D3D"/>
                </a:solidFill>
                <a:effectLst/>
                <a:uLnTx/>
                <a:uFillTx/>
              </a:rPr>
              <a:t>2019 Bay</a:t>
            </a:r>
            <a:r>
              <a:rPr kumimoji="0" lang="en-US" sz="3600" b="0" i="0" u="none" strike="noStrike" kern="1200" cap="none" spc="0" normalizeH="0" noProof="0" dirty="0">
                <a:ln>
                  <a:noFill/>
                </a:ln>
                <a:solidFill>
                  <a:srgbClr val="3D3D3D"/>
                </a:solidFill>
                <a:effectLst/>
                <a:uLnTx/>
                <a:uFillTx/>
              </a:rPr>
              <a:t> Area Council Poll</a:t>
            </a:r>
            <a:r>
              <a:rPr kumimoji="0" lang="en-US" sz="3600" b="0" i="0" u="none" strike="noStrike" kern="1200" cap="none" spc="0" normalizeH="0" baseline="0" noProof="0" dirty="0">
                <a:ln>
                  <a:noFill/>
                </a:ln>
                <a:solidFill>
                  <a:srgbClr val="3D3D3D"/>
                </a:solidFill>
                <a:effectLst/>
                <a:uLnTx/>
                <a:uFillTx/>
              </a:rPr>
              <a:t> </a:t>
            </a:r>
            <a:endParaRPr lang="en-US" sz="3600" b="0" i="0" u="none" strike="noStrike" kern="1200" cap="none" spc="0" normalizeH="0" baseline="0" noProof="0" dirty="0">
              <a:ln>
                <a:noFill/>
              </a:ln>
              <a:solidFill>
                <a:srgbClr val="3D3D3D"/>
              </a:solidFill>
              <a:effectLst/>
              <a:uLnTx/>
              <a:uFillTx/>
              <a:cs typeface="Calibri"/>
            </a:endParaRPr>
          </a:p>
          <a:p>
            <a:pPr marL="781685" marR="0" lvl="1" indent="-457200" algn="l" defTabSz="457200" rtl="0" eaLnBrk="1" fontAlgn="auto" latinLnBrk="0" hangingPunct="1">
              <a:lnSpc>
                <a:spcPct val="100000"/>
              </a:lnSpc>
              <a:spcBef>
                <a:spcPts val="816"/>
              </a:spcBef>
              <a:spcAft>
                <a:spcPts val="0"/>
              </a:spcAft>
              <a:buClr>
                <a:srgbClr val="145321">
                  <a:lumMod val="75000"/>
                </a:srgbClr>
              </a:buClr>
              <a:buSzPct val="92000"/>
              <a:tabLst/>
              <a:defRPr/>
            </a:pPr>
            <a:r>
              <a:rPr kumimoji="0" lang="en-US" sz="3600" b="0" i="0" u="none" strike="noStrike" kern="1200" cap="none" spc="0" normalizeH="0" baseline="0" noProof="0" dirty="0">
                <a:ln>
                  <a:noFill/>
                </a:ln>
                <a:solidFill>
                  <a:srgbClr val="3D3D3D"/>
                </a:solidFill>
                <a:effectLst/>
                <a:uLnTx/>
                <a:uFillTx/>
              </a:rPr>
              <a:t>49% of respondents may leave the </a:t>
            </a:r>
            <a:br>
              <a:rPr kumimoji="0" lang="en-US" sz="3600" b="0" i="0" u="none" strike="noStrike" kern="1200" cap="none" spc="0" normalizeH="0" baseline="0" noProof="0" dirty="0">
                <a:ln>
                  <a:noFill/>
                </a:ln>
                <a:solidFill>
                  <a:srgbClr val="3D3D3D"/>
                </a:solidFill>
                <a:effectLst/>
                <a:uLnTx/>
                <a:uFillTx/>
              </a:rPr>
            </a:br>
            <a:r>
              <a:rPr kumimoji="0" lang="en-US" sz="3600" b="0" i="0" u="none" strike="noStrike" kern="1200" cap="none" spc="0" normalizeH="0" baseline="0" noProof="0" dirty="0">
                <a:ln>
                  <a:noFill/>
                </a:ln>
                <a:solidFill>
                  <a:srgbClr val="3D3D3D"/>
                </a:solidFill>
                <a:effectLst/>
                <a:uLnTx/>
                <a:uFillTx/>
              </a:rPr>
              <a:t>Bay Area within the next few years </a:t>
            </a:r>
            <a:endParaRPr lang="en-US" sz="3600" b="0" i="0" u="none" strike="noStrike" kern="1200" cap="none" spc="0" normalizeH="0" baseline="0" noProof="0" dirty="0">
              <a:ln>
                <a:noFill/>
              </a:ln>
              <a:solidFill>
                <a:srgbClr val="3D3D3D"/>
              </a:solidFill>
              <a:effectLst/>
              <a:uLnTx/>
              <a:uFillTx/>
              <a:cs typeface="Calibri"/>
            </a:endParaRPr>
          </a:p>
        </p:txBody>
      </p:sp>
      <p:pic>
        <p:nvPicPr>
          <p:cNvPr id="15" name="Picture 14">
            <a:extLst>
              <a:ext uri="{FF2B5EF4-FFF2-40B4-BE49-F238E27FC236}">
                <a16:creationId xmlns:a16="http://schemas.microsoft.com/office/drawing/2014/main" id="{7F3C2972-6B85-419F-9B6E-317B8150709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53225" y="2030144"/>
            <a:ext cx="3078303" cy="1673151"/>
          </a:xfrm>
          <a:prstGeom prst="rect">
            <a:avLst/>
          </a:prstGeom>
        </p:spPr>
      </p:pic>
    </p:spTree>
    <p:extLst>
      <p:ext uri="{BB962C8B-B14F-4D97-AF65-F5344CB8AC3E}">
        <p14:creationId xmlns:p14="http://schemas.microsoft.com/office/powerpoint/2010/main" val="65140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1830949" y="922205"/>
            <a:ext cx="1096850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Reimagine SamTrans Goals</a:t>
            </a:r>
          </a:p>
        </p:txBody>
      </p:sp>
      <p:sp>
        <p:nvSpPr>
          <p:cNvPr id="7" name="Content Placeholder 2">
            <a:extLst>
              <a:ext uri="{FF2B5EF4-FFF2-40B4-BE49-F238E27FC236}">
                <a16:creationId xmlns:a16="http://schemas.microsoft.com/office/drawing/2014/main" id="{32DD2A46-0248-4097-9064-3170BA1C738B}"/>
              </a:ext>
            </a:extLst>
          </p:cNvPr>
          <p:cNvSpPr txBox="1">
            <a:spLocks/>
          </p:cNvSpPr>
          <p:nvPr/>
        </p:nvSpPr>
        <p:spPr>
          <a:xfrm>
            <a:off x="1603883" y="2285821"/>
            <a:ext cx="6073395" cy="5021574"/>
          </a:xfrm>
          <a:prstGeom prst="rect">
            <a:avLst/>
          </a:prstGeom>
        </p:spPr>
        <p:txBody>
          <a:bodyPr vert="horz" lIns="91440" tIns="45720" rIns="91440" bIns="45720" rtlCol="0" anchor="t" anchorCtr="0">
            <a:normAutofit/>
          </a:bodyPr>
          <a:lstStyle>
            <a:lvl1pPr marL="306000" indent="-306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32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1">
                  <a:lumMod val="75000"/>
                </a:schemeClr>
              </a:buClr>
              <a:buSzPct val="92000"/>
              <a:buFont typeface="Courier New" panose="02070309020205020404" pitchFamily="49" charset="0"/>
              <a:buChar char="o"/>
              <a:defRPr sz="2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1">
                  <a:lumMod val="75000"/>
                </a:schemeClr>
              </a:buClr>
              <a:buSzPct val="92000"/>
              <a:buFont typeface="Arial" panose="020B0604020202020204" pitchFamily="34" charset="0"/>
              <a:buChar char="•"/>
              <a:defRPr sz="2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20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900"/>
              </a:spcBef>
              <a:buClr>
                <a:srgbClr val="2F5496">
                  <a:lumMod val="75000"/>
                </a:srgbClr>
              </a:buClr>
              <a:buFont typeface="Arial" panose="020B0604020202020204" pitchFamily="34" charset="0"/>
              <a:buChar char="•"/>
            </a:pPr>
            <a:endParaRPr lang="en-US" sz="4000" b="1" dirty="0">
              <a:solidFill>
                <a:srgbClr val="002D62"/>
              </a:solidFill>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204537" y="2742122"/>
            <a:ext cx="14315178" cy="4565273"/>
          </a:xfrm>
          <a:prstGeom prst="rect">
            <a:avLst/>
          </a:prstGeom>
        </p:spPr>
      </p:pic>
      <p:sp>
        <p:nvSpPr>
          <p:cNvPr id="2" name="Rectangle 1"/>
          <p:cNvSpPr/>
          <p:nvPr/>
        </p:nvSpPr>
        <p:spPr>
          <a:xfrm>
            <a:off x="11156768" y="7425142"/>
            <a:ext cx="2205797" cy="292388"/>
          </a:xfrm>
          <a:prstGeom prst="rect">
            <a:avLst/>
          </a:prstGeom>
        </p:spPr>
        <p:txBody>
          <a:bodyPr wrap="none">
            <a:spAutoFit/>
          </a:bodyPr>
          <a:lstStyle/>
          <a:p>
            <a:pPr marR="0" lvl="0">
              <a:spcBef>
                <a:spcPts val="0"/>
              </a:spcBef>
              <a:spcAft>
                <a:spcPts val="0"/>
              </a:spcAft>
            </a:pPr>
            <a:r>
              <a:rPr lang="en-US" sz="1300" u="sng" dirty="0">
                <a:latin typeface="Calibri" panose="020F0502020204030204" pitchFamily="34" charset="0"/>
                <a:ea typeface="Calibri" panose="020F0502020204030204" pitchFamily="34" charset="0"/>
                <a:cs typeface="Times New Roman" panose="02020603050405020304" pitchFamily="18" charset="0"/>
                <a:hlinkClick r:id="rId5"/>
              </a:rPr>
              <a:t>www.reimaginesamtrans.com</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0349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1378424" y="922205"/>
            <a:ext cx="12378519"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Reimagine SamTrans Timeline</a:t>
            </a:r>
          </a:p>
        </p:txBody>
      </p:sp>
      <p:sp>
        <p:nvSpPr>
          <p:cNvPr id="7" name="Content Placeholder 2">
            <a:extLst>
              <a:ext uri="{FF2B5EF4-FFF2-40B4-BE49-F238E27FC236}">
                <a16:creationId xmlns:a16="http://schemas.microsoft.com/office/drawing/2014/main" id="{32DD2A46-0248-4097-9064-3170BA1C738B}"/>
              </a:ext>
            </a:extLst>
          </p:cNvPr>
          <p:cNvSpPr txBox="1">
            <a:spLocks/>
          </p:cNvSpPr>
          <p:nvPr/>
        </p:nvSpPr>
        <p:spPr>
          <a:xfrm>
            <a:off x="1603883" y="2285821"/>
            <a:ext cx="6073395" cy="5021574"/>
          </a:xfrm>
          <a:prstGeom prst="rect">
            <a:avLst/>
          </a:prstGeom>
        </p:spPr>
        <p:txBody>
          <a:bodyPr vert="horz" lIns="91440" tIns="45720" rIns="91440" bIns="45720" rtlCol="0" anchor="t" anchorCtr="0">
            <a:normAutofit/>
          </a:bodyPr>
          <a:lstStyle>
            <a:lvl1pPr marL="306000" indent="-306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32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1">
                  <a:lumMod val="75000"/>
                </a:schemeClr>
              </a:buClr>
              <a:buSzPct val="92000"/>
              <a:buFont typeface="Courier New" panose="02070309020205020404" pitchFamily="49" charset="0"/>
              <a:buChar char="o"/>
              <a:defRPr sz="2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1">
                  <a:lumMod val="75000"/>
                </a:schemeClr>
              </a:buClr>
              <a:buSzPct val="92000"/>
              <a:buFont typeface="Arial" panose="020B0604020202020204" pitchFamily="34" charset="0"/>
              <a:buChar char="•"/>
              <a:defRPr sz="2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20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900"/>
              </a:spcBef>
              <a:buClr>
                <a:srgbClr val="2F5496">
                  <a:lumMod val="75000"/>
                </a:srgbClr>
              </a:buClr>
              <a:buFont typeface="Arial" panose="020B0604020202020204" pitchFamily="34" charset="0"/>
              <a:buChar char="•"/>
            </a:pPr>
            <a:endParaRPr lang="en-US" sz="4000" b="1" dirty="0">
              <a:solidFill>
                <a:srgbClr val="002D62"/>
              </a:solidFill>
            </a:endParaRPr>
          </a:p>
        </p:txBody>
      </p:sp>
      <p:pic>
        <p:nvPicPr>
          <p:cNvPr id="3" name="Picture 2"/>
          <p:cNvPicPr>
            <a:picLocks noChangeAspect="1"/>
          </p:cNvPicPr>
          <p:nvPr/>
        </p:nvPicPr>
        <p:blipFill>
          <a:blip r:embed="rId3"/>
          <a:stretch>
            <a:fillRect/>
          </a:stretch>
        </p:blipFill>
        <p:spPr>
          <a:xfrm>
            <a:off x="921636" y="2027104"/>
            <a:ext cx="13511284" cy="5472268"/>
          </a:xfrm>
          <a:prstGeom prst="rect">
            <a:avLst/>
          </a:prstGeom>
        </p:spPr>
      </p:pic>
      <p:sp>
        <p:nvSpPr>
          <p:cNvPr id="8" name="Rectangle 7"/>
          <p:cNvSpPr/>
          <p:nvPr/>
        </p:nvSpPr>
        <p:spPr>
          <a:xfrm>
            <a:off x="11156768" y="7425142"/>
            <a:ext cx="2205797" cy="292388"/>
          </a:xfrm>
          <a:prstGeom prst="rect">
            <a:avLst/>
          </a:prstGeom>
        </p:spPr>
        <p:txBody>
          <a:bodyPr wrap="none">
            <a:spAutoFit/>
          </a:bodyPr>
          <a:lstStyle/>
          <a:p>
            <a:pPr marR="0" lvl="0">
              <a:spcBef>
                <a:spcPts val="0"/>
              </a:spcBef>
              <a:spcAft>
                <a:spcPts val="0"/>
              </a:spcAft>
            </a:pPr>
            <a:r>
              <a:rPr lang="en-US" sz="1300" u="sng" dirty="0">
                <a:latin typeface="Calibri" panose="020F0502020204030204" pitchFamily="34" charset="0"/>
                <a:ea typeface="Calibri" panose="020F0502020204030204" pitchFamily="34" charset="0"/>
                <a:cs typeface="Times New Roman" panose="02020603050405020304" pitchFamily="18" charset="0"/>
                <a:hlinkClick r:id="rId4"/>
              </a:rPr>
              <a:t>www.reimaginesamtrans.com</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6868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6972" y="5860619"/>
            <a:ext cx="1625403" cy="1981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614389" y="4086013"/>
            <a:ext cx="6604765" cy="584775"/>
          </a:xfrm>
          <a:prstGeom prst="rect">
            <a:avLst/>
          </a:prstGeom>
          <a:noFill/>
        </p:spPr>
        <p:txBody>
          <a:bodyPr wrap="square" rtlCol="0">
            <a:spAutoFit/>
          </a:bodyPr>
          <a:lstStyle/>
          <a:p>
            <a:pPr algn="ctr"/>
            <a:r>
              <a:rPr lang="en-US" sz="3200" dirty="0">
                <a:solidFill>
                  <a:srgbClr val="002D62"/>
                </a:solidFill>
              </a:rPr>
              <a:t>February 1 , 2020</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4664" y="1078188"/>
            <a:ext cx="7964216" cy="2840296"/>
          </a:xfrm>
          <a:prstGeom prst="rect">
            <a:avLst/>
          </a:prstGeom>
        </p:spPr>
      </p:pic>
      <p:pic>
        <p:nvPicPr>
          <p:cNvPr id="8" name="Picture 7">
            <a:extLst>
              <a:ext uri="{FF2B5EF4-FFF2-40B4-BE49-F238E27FC236}">
                <a16:creationId xmlns:a16="http://schemas.microsoft.com/office/drawing/2014/main" id="{D35F41C6-3AEE-45EF-A942-5A99A49419F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92897" y="5924891"/>
            <a:ext cx="1615022" cy="1931120"/>
          </a:xfrm>
          <a:prstGeom prst="rect">
            <a:avLst/>
          </a:prstGeom>
        </p:spPr>
      </p:pic>
      <p:pic>
        <p:nvPicPr>
          <p:cNvPr id="9" name="Picture 8"/>
          <p:cNvPicPr>
            <a:picLocks noChangeAspect="1"/>
          </p:cNvPicPr>
          <p:nvPr/>
        </p:nvPicPr>
        <p:blipFill>
          <a:blip r:embed="rId6"/>
          <a:stretch>
            <a:fillRect/>
          </a:stretch>
        </p:blipFill>
        <p:spPr>
          <a:xfrm>
            <a:off x="9480596" y="6488324"/>
            <a:ext cx="3866779" cy="363178"/>
          </a:xfrm>
          <a:prstGeom prst="rect">
            <a:avLst/>
          </a:prstGeom>
        </p:spPr>
      </p:pic>
      <p:pic>
        <p:nvPicPr>
          <p:cNvPr id="11" name="Picture 10" descr="A picture containing table&#10;&#10;Description automatically generated">
            <a:extLst>
              <a:ext uri="{FF2B5EF4-FFF2-40B4-BE49-F238E27FC236}">
                <a16:creationId xmlns:a16="http://schemas.microsoft.com/office/drawing/2014/main" id="{44CE6FC8-FD8C-49AC-8C5A-FD2D3B9E90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3879" y="6925056"/>
            <a:ext cx="4153496" cy="760267"/>
          </a:xfrm>
          <a:prstGeom prst="rect">
            <a:avLst/>
          </a:prstGeom>
        </p:spPr>
      </p:pic>
      <p:pic>
        <p:nvPicPr>
          <p:cNvPr id="2" name="Picture 1"/>
          <p:cNvPicPr>
            <a:picLocks noChangeAspect="1"/>
          </p:cNvPicPr>
          <p:nvPr/>
        </p:nvPicPr>
        <p:blipFill>
          <a:blip r:embed="rId8"/>
          <a:stretch>
            <a:fillRect/>
          </a:stretch>
        </p:blipFill>
        <p:spPr>
          <a:xfrm>
            <a:off x="0" y="0"/>
            <a:ext cx="5751784" cy="3965726"/>
          </a:xfrm>
          <a:prstGeom prst="rect">
            <a:avLst/>
          </a:prstGeom>
        </p:spPr>
      </p:pic>
      <p:pic>
        <p:nvPicPr>
          <p:cNvPr id="4" name="Picture 3"/>
          <p:cNvPicPr>
            <a:picLocks noChangeAspect="1"/>
          </p:cNvPicPr>
          <p:nvPr/>
        </p:nvPicPr>
        <p:blipFill>
          <a:blip r:embed="rId9"/>
          <a:stretch>
            <a:fillRect/>
          </a:stretch>
        </p:blipFill>
        <p:spPr>
          <a:xfrm>
            <a:off x="13007" y="3965338"/>
            <a:ext cx="5738777" cy="4264262"/>
          </a:xfrm>
          <a:prstGeom prst="rect">
            <a:avLst/>
          </a:prstGeom>
        </p:spPr>
      </p:pic>
    </p:spTree>
    <p:extLst>
      <p:ext uri="{BB962C8B-B14F-4D97-AF65-F5344CB8AC3E}">
        <p14:creationId xmlns:p14="http://schemas.microsoft.com/office/powerpoint/2010/main" val="38730409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1830949" y="922205"/>
            <a:ext cx="1096850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Caltrain Electrification (2022)</a:t>
            </a:r>
          </a:p>
        </p:txBody>
      </p:sp>
      <p:sp>
        <p:nvSpPr>
          <p:cNvPr id="17" name="Google Shape;149;p20"/>
          <p:cNvSpPr txBox="1">
            <a:spLocks/>
          </p:cNvSpPr>
          <p:nvPr/>
        </p:nvSpPr>
        <p:spPr>
          <a:xfrm>
            <a:off x="478842" y="6289771"/>
            <a:ext cx="4497034" cy="1303642"/>
          </a:xfrm>
          <a:prstGeom prst="rect">
            <a:avLst/>
          </a:prstGeom>
          <a:noFill/>
          <a:ln>
            <a:noFill/>
          </a:ln>
        </p:spPr>
        <p:txBody>
          <a:bodyPr spcFirstLastPara="1" vert="horz" wrap="square" lIns="107869" tIns="53922" rIns="107869" bIns="53922" rtlCol="0" anchor="t" anchorCtr="0">
            <a:noAutofit/>
          </a:bodyPr>
          <a:lstStyle>
            <a:lvl1pPr marL="257244" indent="-257244" algn="l" defTabSz="685983" rtl="0" eaLnBrk="1" latinLnBrk="0" hangingPunct="1">
              <a:spcBef>
                <a:spcPct val="20000"/>
              </a:spcBef>
              <a:buFont typeface="Wingdings" pitchFamily="2" charset="2"/>
              <a:buChar char="§"/>
              <a:defRPr sz="2401" kern="1200">
                <a:solidFill>
                  <a:schemeClr val="tx1"/>
                </a:solidFill>
                <a:effectLst/>
                <a:latin typeface="Arial" pitchFamily="34" charset="0"/>
                <a:ea typeface="+mn-ea"/>
                <a:cs typeface="Arial" pitchFamily="34" charset="0"/>
              </a:defRPr>
            </a:lvl1pPr>
            <a:lvl2pPr marL="557361" indent="-214370" algn="l" defTabSz="685983" rtl="0" eaLnBrk="1" latinLnBrk="0" hangingPunct="1">
              <a:spcBef>
                <a:spcPct val="20000"/>
              </a:spcBef>
              <a:buFont typeface="Arial" pitchFamily="34" charset="0"/>
              <a:buChar char="–"/>
              <a:defRPr sz="2101" kern="1200">
                <a:solidFill>
                  <a:schemeClr val="tx1">
                    <a:lumMod val="90000"/>
                    <a:lumOff val="10000"/>
                  </a:schemeClr>
                </a:solidFill>
                <a:effectLst/>
                <a:latin typeface="Arial" pitchFamily="34" charset="0"/>
                <a:ea typeface="+mn-ea"/>
                <a:cs typeface="Arial" pitchFamily="34" charset="0"/>
              </a:defRPr>
            </a:lvl2pPr>
            <a:lvl3pPr marL="857479" indent="-171496" algn="l" defTabSz="685983" rtl="0" eaLnBrk="1" latinLnBrk="0" hangingPunct="1">
              <a:spcBef>
                <a:spcPct val="20000"/>
              </a:spcBef>
              <a:buFont typeface="Wingdings" pitchFamily="2" charset="2"/>
              <a:buChar char="§"/>
              <a:defRPr sz="1800" kern="1200">
                <a:solidFill>
                  <a:schemeClr val="tx1">
                    <a:lumMod val="90000"/>
                    <a:lumOff val="10000"/>
                  </a:schemeClr>
                </a:solidFill>
                <a:effectLst/>
                <a:latin typeface="Arial" pitchFamily="34" charset="0"/>
                <a:ea typeface="+mn-ea"/>
                <a:cs typeface="Arial" pitchFamily="34" charset="0"/>
              </a:defRPr>
            </a:lvl3pPr>
            <a:lvl4pPr marL="1200470" indent="-171496" algn="l" defTabSz="685983" rtl="0" eaLnBrk="1" latinLnBrk="0" hangingPunct="1">
              <a:spcBef>
                <a:spcPct val="20000"/>
              </a:spcBef>
              <a:buFont typeface="Arial" pitchFamily="34" charset="0"/>
              <a:buChar char="–"/>
              <a:defRPr sz="1500" kern="1200">
                <a:solidFill>
                  <a:schemeClr val="tx1">
                    <a:lumMod val="90000"/>
                    <a:lumOff val="10000"/>
                  </a:schemeClr>
                </a:solidFill>
                <a:effectLst/>
                <a:latin typeface="Arial" pitchFamily="34" charset="0"/>
                <a:ea typeface="+mn-ea"/>
                <a:cs typeface="Arial" pitchFamily="34" charset="0"/>
              </a:defRPr>
            </a:lvl4pPr>
            <a:lvl5pPr marL="1543461" indent="-171496" algn="l" defTabSz="685983" rtl="0" eaLnBrk="1" latinLnBrk="0" hangingPunct="1">
              <a:spcBef>
                <a:spcPct val="20000"/>
              </a:spcBef>
              <a:buFont typeface="Arial" pitchFamily="34" charset="0"/>
              <a:buChar char="»"/>
              <a:defRPr sz="1500" kern="1200">
                <a:solidFill>
                  <a:schemeClr val="tx1">
                    <a:lumMod val="90000"/>
                    <a:lumOff val="10000"/>
                  </a:schemeClr>
                </a:solidFill>
                <a:effectLst/>
                <a:latin typeface="Arial" pitchFamily="34" charset="0"/>
                <a:ea typeface="+mn-ea"/>
                <a:cs typeface="Arial" pitchFamily="34" charset="0"/>
              </a:defRPr>
            </a:lvl5pPr>
            <a:lvl6pPr marL="1886453"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444"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2436"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5427" indent="-171496" algn="l" defTabSz="68598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a:spcBef>
                <a:spcPts val="635"/>
              </a:spcBef>
              <a:buClr>
                <a:schemeClr val="dk1"/>
              </a:buClr>
              <a:buSzPts val="2500"/>
              <a:buFont typeface="Arial" panose="020B0604020202020204" pitchFamily="34" charset="0"/>
              <a:buChar char="•"/>
            </a:pPr>
            <a:r>
              <a:rPr lang="en-US" sz="1900" dirty="0">
                <a:solidFill>
                  <a:schemeClr val="dk1"/>
                </a:solidFill>
                <a:latin typeface="Century Gothic" panose="020B0502020202020204" pitchFamily="34" charset="0"/>
              </a:rPr>
              <a:t>   </a:t>
            </a:r>
            <a:r>
              <a:rPr lang="en-US" sz="2800" dirty="0">
                <a:solidFill>
                  <a:schemeClr val="dk1"/>
                </a:solidFill>
                <a:latin typeface="+mn-lt"/>
              </a:rPr>
              <a:t>51 miles</a:t>
            </a:r>
          </a:p>
          <a:p>
            <a:pPr>
              <a:spcBef>
                <a:spcPts val="635"/>
              </a:spcBef>
              <a:buClr>
                <a:schemeClr val="dk1"/>
              </a:buClr>
              <a:buSzPts val="2500"/>
              <a:buFont typeface="Arial" panose="020B0604020202020204" pitchFamily="34" charset="0"/>
              <a:buChar char="•"/>
            </a:pPr>
            <a:r>
              <a:rPr lang="en-US" sz="2800" dirty="0">
                <a:latin typeface="+mn-lt"/>
              </a:rPr>
              <a:t>   San Francisco to San Jose</a:t>
            </a:r>
            <a:br>
              <a:rPr lang="en-US" sz="2800" dirty="0">
                <a:latin typeface="+mn-lt"/>
              </a:rPr>
            </a:br>
            <a:r>
              <a:rPr lang="en-US" sz="2800" dirty="0">
                <a:latin typeface="+mn-lt"/>
              </a:rPr>
              <a:t>   (Tamien Station)</a:t>
            </a:r>
          </a:p>
        </p:txBody>
      </p:sp>
      <p:pic>
        <p:nvPicPr>
          <p:cNvPr id="18" name="Picture 17" descr="Caltrain_system_map-01.png"/>
          <p:cNvPicPr>
            <a:picLocks noChangeAspect="1"/>
          </p:cNvPicPr>
          <p:nvPr/>
        </p:nvPicPr>
        <p:blipFill rotWithShape="1">
          <a:blip r:embed="rId3" cstate="print">
            <a:extLst>
              <a:ext uri="{28A0092B-C50C-407E-A947-70E740481C1C}">
                <a14:useLocalDpi xmlns:a14="http://schemas.microsoft.com/office/drawing/2010/main" val="0"/>
              </a:ext>
            </a:extLst>
          </a:blip>
          <a:srcRect r="12793" b="25460"/>
          <a:stretch/>
        </p:blipFill>
        <p:spPr>
          <a:xfrm>
            <a:off x="478842" y="2650037"/>
            <a:ext cx="3417485" cy="3558488"/>
          </a:xfrm>
          <a:prstGeom prst="rect">
            <a:avLst/>
          </a:prstGeom>
          <a:ln w="3175" cmpd="sng">
            <a:solidFill>
              <a:schemeClr val="tx1">
                <a:lumMod val="50000"/>
                <a:lumOff val="50000"/>
              </a:schemeClr>
            </a:solidFill>
          </a:ln>
          <a:effectLst>
            <a:outerShdw blurRad="50800" dist="38100" dir="2700000" algn="tl" rotWithShape="0">
              <a:prstClr val="black">
                <a:alpha val="40000"/>
              </a:prstClr>
            </a:outerShdw>
          </a:effectLst>
        </p:spPr>
      </p:pic>
      <p:sp>
        <p:nvSpPr>
          <p:cNvPr id="19" name="Rectangle 18"/>
          <p:cNvSpPr/>
          <p:nvPr/>
        </p:nvSpPr>
        <p:spPr>
          <a:xfrm>
            <a:off x="1157663" y="2027104"/>
            <a:ext cx="2059859" cy="541687"/>
          </a:xfrm>
          <a:prstGeom prst="rect">
            <a:avLst/>
          </a:prstGeom>
        </p:spPr>
        <p:txBody>
          <a:bodyPr wrap="none" lIns="109728" tIns="54864" rIns="109728" bIns="54864">
            <a:spAutoFit/>
          </a:bodyPr>
          <a:lstStyle/>
          <a:p>
            <a:pPr lvl="0" algn="ctr">
              <a:buClr>
                <a:schemeClr val="dk1"/>
              </a:buClr>
              <a:buSzPts val="1800"/>
            </a:pPr>
            <a:r>
              <a:rPr lang="en-US" sz="2800" b="1" dirty="0">
                <a:solidFill>
                  <a:schemeClr val="accent6">
                    <a:lumMod val="75000"/>
                  </a:schemeClr>
                </a:solidFill>
              </a:rPr>
              <a:t>Project Area</a:t>
            </a:r>
          </a:p>
        </p:txBody>
      </p:sp>
      <p:sp>
        <p:nvSpPr>
          <p:cNvPr id="20" name="Rectangle 19"/>
          <p:cNvSpPr/>
          <p:nvPr/>
        </p:nvSpPr>
        <p:spPr>
          <a:xfrm>
            <a:off x="10378463" y="2027104"/>
            <a:ext cx="2582245" cy="541687"/>
          </a:xfrm>
          <a:prstGeom prst="rect">
            <a:avLst/>
          </a:prstGeom>
        </p:spPr>
        <p:txBody>
          <a:bodyPr wrap="none" lIns="109728" tIns="54864" rIns="109728" bIns="54864">
            <a:spAutoFit/>
          </a:bodyPr>
          <a:lstStyle/>
          <a:p>
            <a:pPr lvl="0" algn="ctr">
              <a:buClr>
                <a:schemeClr val="dk1"/>
              </a:buClr>
              <a:buSzPts val="1800"/>
            </a:pPr>
            <a:r>
              <a:rPr lang="en-US" sz="2800" b="1" dirty="0">
                <a:solidFill>
                  <a:schemeClr val="accent6">
                    <a:lumMod val="75000"/>
                  </a:schemeClr>
                </a:solidFill>
              </a:rPr>
              <a:t>Project Benefits</a:t>
            </a: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8285" y="5256204"/>
            <a:ext cx="4506596" cy="1575254"/>
          </a:xfrm>
          <a:prstGeom prst="rect">
            <a:avLst/>
          </a:prstGeom>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3792" y="2650037"/>
            <a:ext cx="4323200" cy="2450396"/>
          </a:xfrm>
          <a:prstGeom prst="rect">
            <a:avLst/>
          </a:prstGeom>
          <a:effectLst>
            <a:outerShdw blurRad="50800" dist="38100" dir="2700000" algn="tl" rotWithShape="0">
              <a:prstClr val="black">
                <a:alpha val="40000"/>
              </a:prstClr>
            </a:outerShdw>
          </a:effectLst>
        </p:spPr>
      </p:pic>
      <p:sp>
        <p:nvSpPr>
          <p:cNvPr id="23" name="Rectangle 22"/>
          <p:cNvSpPr/>
          <p:nvPr/>
        </p:nvSpPr>
        <p:spPr>
          <a:xfrm>
            <a:off x="8635319" y="2650037"/>
            <a:ext cx="5477155" cy="5262979"/>
          </a:xfrm>
          <a:prstGeom prst="rect">
            <a:avLst/>
          </a:prstGeom>
        </p:spPr>
        <p:txBody>
          <a:bodyPr wrap="square">
            <a:spAutoFit/>
          </a:bodyPr>
          <a:lstStyle/>
          <a:p>
            <a:pPr marL="285750" indent="-285750">
              <a:buSzPts val="2000"/>
              <a:buFont typeface="Arial" panose="020B0604020202020204" pitchFamily="34" charset="0"/>
              <a:buChar char="•"/>
            </a:pPr>
            <a:r>
              <a:rPr lang="en-US" sz="2800" dirty="0">
                <a:solidFill>
                  <a:schemeClr val="dk1"/>
                </a:solidFill>
              </a:rPr>
              <a:t>Improved Train Performance, Increased Service and Greater Capacity</a:t>
            </a:r>
          </a:p>
          <a:p>
            <a:pPr marL="285750" indent="-285750">
              <a:buSzPts val="2000"/>
              <a:buFont typeface="Arial" panose="020B0604020202020204" pitchFamily="34" charset="0"/>
              <a:buChar char="•"/>
            </a:pPr>
            <a:r>
              <a:rPr lang="en-US" sz="2800" dirty="0">
                <a:solidFill>
                  <a:schemeClr val="dk1"/>
                </a:solidFill>
              </a:rPr>
              <a:t>Improved Regional Air Quality and Reduced Greenhouse Gas Emissions</a:t>
            </a:r>
          </a:p>
          <a:p>
            <a:pPr marL="285750" indent="-285750">
              <a:buSzPts val="2000"/>
              <a:buFont typeface="Arial" panose="020B0604020202020204" pitchFamily="34" charset="0"/>
              <a:buChar char="•"/>
            </a:pPr>
            <a:r>
              <a:rPr lang="en-US" sz="2800" dirty="0">
                <a:solidFill>
                  <a:schemeClr val="dk1"/>
                </a:solidFill>
              </a:rPr>
              <a:t>Positive Economic Benefits for the Region</a:t>
            </a:r>
          </a:p>
          <a:p>
            <a:pPr marL="285750" indent="-285750">
              <a:buSzPts val="2000"/>
              <a:buFont typeface="Arial" panose="020B0604020202020204" pitchFamily="34" charset="0"/>
              <a:buChar char="•"/>
            </a:pPr>
            <a:r>
              <a:rPr lang="en-US" sz="2800" dirty="0">
                <a:solidFill>
                  <a:schemeClr val="dk1"/>
                </a:solidFill>
              </a:rPr>
              <a:t>Reduced Engine Noise Emanating from Trains</a:t>
            </a:r>
          </a:p>
          <a:p>
            <a:pPr marL="285750" indent="-285750">
              <a:buSzPts val="2000"/>
              <a:buFont typeface="Arial" panose="020B0604020202020204" pitchFamily="34" charset="0"/>
              <a:buChar char="•"/>
            </a:pPr>
            <a:r>
              <a:rPr lang="en-US" sz="2800" dirty="0">
                <a:solidFill>
                  <a:schemeClr val="dk1"/>
                </a:solidFill>
              </a:rPr>
              <a:t>Increased Revenue and Reduced Fuel Cost</a:t>
            </a:r>
            <a:endParaRPr lang="en-US" sz="2800" dirty="0"/>
          </a:p>
        </p:txBody>
      </p:sp>
      <p:pic>
        <p:nvPicPr>
          <p:cNvPr id="5" name="Picture 4"/>
          <p:cNvPicPr>
            <a:picLocks noChangeAspect="1"/>
          </p:cNvPicPr>
          <p:nvPr/>
        </p:nvPicPr>
        <p:blipFill>
          <a:blip r:embed="rId6"/>
          <a:stretch>
            <a:fillRect/>
          </a:stretch>
        </p:blipFill>
        <p:spPr>
          <a:xfrm>
            <a:off x="12009172" y="7736216"/>
            <a:ext cx="2103302" cy="353599"/>
          </a:xfrm>
          <a:prstGeom prst="rect">
            <a:avLst/>
          </a:prstGeom>
        </p:spPr>
      </p:pic>
    </p:spTree>
    <p:extLst>
      <p:ext uri="{BB962C8B-B14F-4D97-AF65-F5344CB8AC3E}">
        <p14:creationId xmlns:p14="http://schemas.microsoft.com/office/powerpoint/2010/main" val="2681808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1830950" y="402327"/>
            <a:ext cx="10968500" cy="1446550"/>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Caltrain Business Plan </a:t>
            </a:r>
            <a:br>
              <a:rPr lang="en-US" sz="4400" b="1" dirty="0">
                <a:solidFill>
                  <a:srgbClr val="002D62"/>
                </a:solidFill>
                <a:latin typeface="Century Gothic" panose="020B0502020202020204" pitchFamily="34" charset="0"/>
              </a:rPr>
            </a:br>
            <a:r>
              <a:rPr lang="en-US" sz="4400" b="1" dirty="0">
                <a:solidFill>
                  <a:srgbClr val="002D62"/>
                </a:solidFill>
                <a:latin typeface="Century Gothic" panose="020B0502020202020204" pitchFamily="34" charset="0"/>
              </a:rPr>
              <a:t>(Board Adopted Vision 2019)</a:t>
            </a: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r="51652"/>
          <a:stretch/>
        </p:blipFill>
        <p:spPr>
          <a:xfrm>
            <a:off x="635765" y="2251204"/>
            <a:ext cx="4058194" cy="3491934"/>
          </a:xfrm>
          <a:prstGeom prst="rect">
            <a:avLst/>
          </a:prstGeom>
        </p:spPr>
      </p:pic>
      <p:pic>
        <p:nvPicPr>
          <p:cNvPr id="15" name="Picture 1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9526" r="-236" b="32152"/>
          <a:stretch/>
        </p:blipFill>
        <p:spPr>
          <a:xfrm>
            <a:off x="748270" y="5629198"/>
            <a:ext cx="4368892" cy="2431960"/>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612278" y="2603717"/>
            <a:ext cx="8895001" cy="5244421"/>
          </a:xfrm>
          <a:prstGeom prst="rect">
            <a:avLst/>
          </a:prstGeom>
        </p:spPr>
      </p:pic>
      <p:sp>
        <p:nvSpPr>
          <p:cNvPr id="13" name="TextBox 12"/>
          <p:cNvSpPr txBox="1"/>
          <p:nvPr/>
        </p:nvSpPr>
        <p:spPr>
          <a:xfrm>
            <a:off x="12006826" y="7695165"/>
            <a:ext cx="2103120" cy="310854"/>
          </a:xfrm>
          <a:prstGeom prst="rect">
            <a:avLst/>
          </a:prstGeom>
          <a:noFill/>
        </p:spPr>
        <p:txBody>
          <a:bodyPr wrap="square" lIns="109728" tIns="54864" rIns="109728" bIns="54864" rtlCol="0">
            <a:spAutoFit/>
          </a:bodyPr>
          <a:lstStyle/>
          <a:p>
            <a:pPr algn="ctr"/>
            <a:r>
              <a:rPr lang="en-US" sz="1300" b="1" dirty="0"/>
              <a:t>Caltrain2040.org</a:t>
            </a:r>
          </a:p>
        </p:txBody>
      </p:sp>
      <p:sp>
        <p:nvSpPr>
          <p:cNvPr id="16" name="Content Placeholder 2"/>
          <p:cNvSpPr txBox="1">
            <a:spLocks/>
          </p:cNvSpPr>
          <p:nvPr/>
        </p:nvSpPr>
        <p:spPr>
          <a:xfrm>
            <a:off x="4259179" y="2102172"/>
            <a:ext cx="9601200" cy="654518"/>
          </a:xfrm>
          <a:prstGeom prst="rect">
            <a:avLst/>
          </a:prstGeom>
        </p:spPr>
        <p:txBody>
          <a:bodyPr lIns="109728" tIns="54864" rIns="109728" bIns="54864">
            <a:noAutofit/>
          </a:bodyPr>
          <a:lstStyle>
            <a:lvl1pPr marL="0" indent="0" algn="l" defTabSz="914400" rtl="0" eaLnBrk="1" latinLnBrk="0" hangingPunct="1">
              <a:spcBef>
                <a:spcPct val="20000"/>
              </a:spcBef>
              <a:buFont typeface="Wingdings" pitchFamily="2" charset="2"/>
              <a:buNone/>
              <a:defRPr sz="3200" b="1" kern="1200">
                <a:solidFill>
                  <a:schemeClr val="tx1">
                    <a:lumMod val="90000"/>
                    <a:lumOff val="10000"/>
                  </a:schemeClr>
                </a:solidFill>
                <a:effectLst/>
                <a:latin typeface="Corbel"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lumMod val="90000"/>
                    <a:lumOff val="10000"/>
                  </a:schemeClr>
                </a:solidFill>
                <a:effectLst/>
                <a:latin typeface="Corbel" pitchFamily="34" charset="0"/>
                <a:ea typeface="Verdana" pitchFamily="34" charset="0"/>
                <a:cs typeface="Verdana" pitchFamily="34" charset="0"/>
              </a:defRPr>
            </a:lvl2pPr>
            <a:lvl3pPr marL="1143000" indent="-228600" algn="l" defTabSz="914400" rtl="0" eaLnBrk="1" latinLnBrk="0" hangingPunct="1">
              <a:spcBef>
                <a:spcPct val="20000"/>
              </a:spcBef>
              <a:buFont typeface="Wingdings" pitchFamily="2" charset="2"/>
              <a:buChar char="§"/>
              <a:defRPr sz="2400" kern="1200">
                <a:solidFill>
                  <a:schemeClr val="tx1">
                    <a:lumMod val="90000"/>
                    <a:lumOff val="10000"/>
                  </a:schemeClr>
                </a:solidFill>
                <a:effectLst/>
                <a:latin typeface="Corbel"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lumMod val="90000"/>
                    <a:lumOff val="10000"/>
                  </a:schemeClr>
                </a:solidFill>
                <a:effectLst/>
                <a:latin typeface="Corbel"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lumMod val="90000"/>
                    <a:lumOff val="10000"/>
                  </a:schemeClr>
                </a:solidFill>
                <a:effectLst/>
                <a:latin typeface="Corbel"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i="1" dirty="0">
                <a:solidFill>
                  <a:schemeClr val="accent6">
                    <a:lumMod val="75000"/>
                  </a:schemeClr>
                </a:solidFill>
                <a:latin typeface="+mn-lt"/>
              </a:rPr>
              <a:t>By 2040, 1.2M people &amp; jobs w/in 2 miles of Caltrain (40%+)</a:t>
            </a:r>
          </a:p>
        </p:txBody>
      </p:sp>
    </p:spTree>
    <p:extLst>
      <p:ext uri="{BB962C8B-B14F-4D97-AF65-F5344CB8AC3E}">
        <p14:creationId xmlns:p14="http://schemas.microsoft.com/office/powerpoint/2010/main" val="3582914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20675" b="4949"/>
          <a:stretch/>
        </p:blipFill>
        <p:spPr>
          <a:xfrm>
            <a:off x="7315200" y="251"/>
            <a:ext cx="7315200" cy="8232743"/>
          </a:xfrm>
          <a:prstGeom prst="rect">
            <a:avLst/>
          </a:prstGeom>
        </p:spPr>
      </p:pic>
      <p:sp>
        <p:nvSpPr>
          <p:cNvPr id="6" name="Title 1"/>
          <p:cNvSpPr txBox="1">
            <a:spLocks/>
          </p:cNvSpPr>
          <p:nvPr/>
        </p:nvSpPr>
        <p:spPr>
          <a:xfrm>
            <a:off x="0" y="0"/>
            <a:ext cx="7450212" cy="8229600"/>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marR="0" lvl="0">
              <a:spcBef>
                <a:spcPts val="0"/>
              </a:spcBef>
              <a:spcAft>
                <a:spcPts val="0"/>
              </a:spcAft>
            </a:pPr>
            <a:endParaRPr lang="en-US" sz="3600" cap="none" dirty="0">
              <a:effectLst/>
              <a:latin typeface="Calibri" panose="020F0502020204030204" pitchFamily="34" charset="0"/>
              <a:ea typeface="Yu Mincho"/>
              <a:cs typeface="Times New Roman" panose="02020603050405020304" pitchFamily="18" charset="0"/>
            </a:endParaRPr>
          </a:p>
        </p:txBody>
      </p:sp>
      <p:sp>
        <p:nvSpPr>
          <p:cNvPr id="4" name="TextBox 3"/>
          <p:cNvSpPr txBox="1"/>
          <p:nvPr/>
        </p:nvSpPr>
        <p:spPr>
          <a:xfrm>
            <a:off x="915476" y="1006350"/>
            <a:ext cx="6534736" cy="8494633"/>
          </a:xfrm>
          <a:prstGeom prst="rect">
            <a:avLst/>
          </a:prstGeom>
          <a:noFill/>
        </p:spPr>
        <p:txBody>
          <a:bodyPr wrap="square" lIns="0" tIns="0" rIns="0" bIns="0" rtlCol="0">
            <a:spAutoFit/>
          </a:bodyPr>
          <a:lstStyle/>
          <a:p>
            <a:pPr algn="ctr"/>
            <a:r>
              <a:rPr lang="en-US" sz="4400" b="1" dirty="0">
                <a:solidFill>
                  <a:srgbClr val="002D62"/>
                </a:solidFill>
                <a:latin typeface="Century Gothic" panose="020B0502020202020204" pitchFamily="34" charset="0"/>
              </a:rPr>
              <a:t>Table Discussion #1</a:t>
            </a:r>
          </a:p>
          <a:p>
            <a:pPr algn="ctr"/>
            <a:endParaRPr lang="en-US" sz="4400" b="1" dirty="0">
              <a:solidFill>
                <a:srgbClr val="002D62"/>
              </a:solidFill>
              <a:latin typeface="Century Gothic" panose="020B0502020202020204" pitchFamily="34" charset="0"/>
            </a:endParaRPr>
          </a:p>
          <a:p>
            <a:pPr marL="571500" indent="-571500">
              <a:buFont typeface="Arial" panose="020B0604020202020204" pitchFamily="34" charset="0"/>
              <a:buChar char="•"/>
            </a:pPr>
            <a:r>
              <a:rPr lang="en-US" sz="3600" b="1" dirty="0">
                <a:solidFill>
                  <a:srgbClr val="002D62"/>
                </a:solidFill>
                <a:latin typeface="Century Gothic" panose="020B0502020202020204" pitchFamily="34" charset="0"/>
              </a:rPr>
              <a:t>What transportation options do you hope to see in San Carlos?</a:t>
            </a:r>
          </a:p>
          <a:p>
            <a:endParaRPr lang="en-US" sz="3600" b="1" dirty="0">
              <a:solidFill>
                <a:srgbClr val="002D62"/>
              </a:solidFill>
              <a:latin typeface="Century Gothic" panose="020B0502020202020204" pitchFamily="34" charset="0"/>
            </a:endParaRPr>
          </a:p>
          <a:p>
            <a:pPr marL="571500" indent="-571500">
              <a:buFont typeface="Arial" panose="020B0604020202020204" pitchFamily="34" charset="0"/>
              <a:buChar char="•"/>
            </a:pPr>
            <a:r>
              <a:rPr lang="en-US" sz="3600" b="1" dirty="0">
                <a:solidFill>
                  <a:srgbClr val="002D62"/>
                </a:solidFill>
                <a:latin typeface="Century Gothic" panose="020B0502020202020204" pitchFamily="34" charset="0"/>
              </a:rPr>
              <a:t>How can our community work together to reduce traffic and improve mobility?</a:t>
            </a:r>
          </a:p>
          <a:p>
            <a:pPr algn="ctr"/>
            <a:endParaRPr lang="en-US" sz="4400" b="1" dirty="0">
              <a:solidFill>
                <a:srgbClr val="002D62"/>
              </a:solidFill>
              <a:latin typeface="Century Gothic" panose="020B0502020202020204" pitchFamily="34" charset="0"/>
            </a:endParaRPr>
          </a:p>
          <a:p>
            <a:pPr algn="ctr"/>
            <a:endParaRPr lang="en-US" sz="4400" b="1" dirty="0">
              <a:solidFill>
                <a:srgbClr val="002D62"/>
              </a:solidFill>
              <a:latin typeface="Century Gothic" panose="020B0502020202020204" pitchFamily="34" charset="0"/>
            </a:endParaRPr>
          </a:p>
          <a:p>
            <a:pPr algn="ctr"/>
            <a:endParaRPr lang="en-US" sz="4400" b="1" dirty="0">
              <a:solidFill>
                <a:srgbClr val="002D62"/>
              </a:solidFill>
              <a:latin typeface="Century Gothic" panose="020B0502020202020204" pitchFamily="34" charset="0"/>
            </a:endParaRPr>
          </a:p>
          <a:p>
            <a:pPr algn="ctr"/>
            <a:endParaRPr lang="en-US" sz="4400" b="1" dirty="0">
              <a:solidFill>
                <a:srgbClr val="002D62"/>
              </a:solidFill>
              <a:latin typeface="Century Gothic" panose="020B0502020202020204" pitchFamily="34" charset="0"/>
            </a:endParaRPr>
          </a:p>
        </p:txBody>
      </p:sp>
    </p:spTree>
    <p:extLst>
      <p:ext uri="{BB962C8B-B14F-4D97-AF65-F5344CB8AC3E}">
        <p14:creationId xmlns:p14="http://schemas.microsoft.com/office/powerpoint/2010/main" val="1577986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793368" y="6097320"/>
            <a:ext cx="3645986" cy="1938992"/>
          </a:xfrm>
          <a:prstGeom prst="rect">
            <a:avLst/>
          </a:prstGeom>
          <a:noFill/>
        </p:spPr>
        <p:txBody>
          <a:bodyPr wrap="square" rtlCol="0">
            <a:spAutoFit/>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Increase  the  number  of  below  market  rate  (BMR)  housing  units  to  meet  local  and  regional  </a:t>
            </a:r>
          </a:p>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housing  requirements </a:t>
            </a:r>
          </a:p>
        </p:txBody>
      </p:sp>
      <p:sp>
        <p:nvSpPr>
          <p:cNvPr id="16" name="TextBox 15"/>
          <p:cNvSpPr txBox="1"/>
          <p:nvPr/>
        </p:nvSpPr>
        <p:spPr>
          <a:xfrm>
            <a:off x="7693003" y="6263037"/>
            <a:ext cx="3369008" cy="1569660"/>
          </a:xfrm>
          <a:prstGeom prst="rect">
            <a:avLst/>
          </a:prstGeom>
          <a:noFill/>
        </p:spPr>
        <p:txBody>
          <a:bodyPr wrap="square" rtlCol="0">
            <a:spAutoFit/>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Study land use and other regulatory options to increase all types of housing.</a:t>
            </a:r>
          </a:p>
        </p:txBody>
      </p:sp>
      <p:sp>
        <p:nvSpPr>
          <p:cNvPr id="21" name="Title 1">
            <a:extLst>
              <a:ext uri="{FF2B5EF4-FFF2-40B4-BE49-F238E27FC236}">
                <a16:creationId xmlns:a16="http://schemas.microsoft.com/office/drawing/2014/main" id="{DA13798A-B74F-4B1F-BD8F-50EDB64A460B}"/>
              </a:ext>
            </a:extLst>
          </p:cNvPr>
          <p:cNvSpPr txBox="1">
            <a:spLocks/>
          </p:cNvSpPr>
          <p:nvPr/>
        </p:nvSpPr>
        <p:spPr>
          <a:xfrm>
            <a:off x="1" y="0"/>
            <a:ext cx="14630399" cy="8229600"/>
          </a:xfrm>
          <a:prstGeom prst="rect">
            <a:avLst/>
          </a:prstGeom>
          <a:solidFill>
            <a:srgbClr val="002D62"/>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marL="0" marR="0" lvl="0" indent="0" algn="ctr" defTabSz="1306220" rtl="0" eaLnBrk="1" fontAlgn="auto" latinLnBrk="0" hangingPunct="1">
              <a:lnSpc>
                <a:spcPct val="100000"/>
              </a:lnSpc>
              <a:spcBef>
                <a:spcPct val="0"/>
              </a:spcBef>
              <a:spcAft>
                <a:spcPts val="0"/>
              </a:spcAft>
              <a:buClrTx/>
              <a:buSzTx/>
              <a:buFontTx/>
              <a:buNone/>
              <a:tabLst/>
              <a:defRPr/>
            </a:pPr>
            <a:endParaRPr kumimoji="0" lang="en-US" sz="4200" b="1" i="0" u="none" strike="noStrike" kern="1200" cap="all" spc="-86"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2" name="TextBox 21">
            <a:extLst>
              <a:ext uri="{FF2B5EF4-FFF2-40B4-BE49-F238E27FC236}">
                <a16:creationId xmlns:a16="http://schemas.microsoft.com/office/drawing/2014/main" id="{54B66F68-8647-43A8-A74F-49188CAA84EE}"/>
              </a:ext>
            </a:extLst>
          </p:cNvPr>
          <p:cNvSpPr txBox="1"/>
          <p:nvPr/>
        </p:nvSpPr>
        <p:spPr>
          <a:xfrm>
            <a:off x="1315874" y="1242806"/>
            <a:ext cx="12754257" cy="1938992"/>
          </a:xfrm>
          <a:prstGeom prst="rect">
            <a:avLst/>
          </a:prstGeom>
          <a:noFill/>
        </p:spPr>
        <p:txBody>
          <a:bodyPr wrap="square" rtlCol="0">
            <a:spAutoFit/>
          </a:bodyPr>
          <a:lstStyle/>
          <a:p>
            <a:pPr algn="ctr"/>
            <a:r>
              <a:rPr lang="en-US" sz="6000" b="1" dirty="0">
                <a:solidFill>
                  <a:schemeClr val="bg1"/>
                </a:solidFill>
                <a:latin typeface="Century Gothic" panose="020B0502020202020204" pitchFamily="34" charset="0"/>
              </a:rPr>
              <a:t>New State Funding and</a:t>
            </a:r>
          </a:p>
          <a:p>
            <a:pPr algn="ctr"/>
            <a:r>
              <a:rPr lang="en-US" sz="6000" b="1" dirty="0">
                <a:solidFill>
                  <a:schemeClr val="bg1"/>
                </a:solidFill>
                <a:latin typeface="Century Gothic" panose="020B0502020202020204" pitchFamily="34" charset="0"/>
              </a:rPr>
              <a:t> Housing Laws</a:t>
            </a:r>
          </a:p>
        </p:txBody>
      </p:sp>
      <p:pic>
        <p:nvPicPr>
          <p:cNvPr id="3" name="Picture 2"/>
          <p:cNvPicPr>
            <a:picLocks noChangeAspect="1"/>
          </p:cNvPicPr>
          <p:nvPr/>
        </p:nvPicPr>
        <p:blipFill>
          <a:blip r:embed="rId3"/>
          <a:stretch>
            <a:fillRect/>
          </a:stretch>
        </p:blipFill>
        <p:spPr>
          <a:xfrm>
            <a:off x="3064176" y="3499229"/>
            <a:ext cx="4381152" cy="2887858"/>
          </a:xfrm>
          <a:prstGeom prst="rect">
            <a:avLst/>
          </a:prstGeom>
        </p:spPr>
      </p:pic>
      <p:sp>
        <p:nvSpPr>
          <p:cNvPr id="4" name="TextBox 3"/>
          <p:cNvSpPr txBox="1"/>
          <p:nvPr/>
        </p:nvSpPr>
        <p:spPr>
          <a:xfrm>
            <a:off x="7888224" y="3788996"/>
            <a:ext cx="4108704" cy="2308324"/>
          </a:xfrm>
          <a:prstGeom prst="rect">
            <a:avLst/>
          </a:prstGeom>
          <a:noFill/>
        </p:spPr>
        <p:txBody>
          <a:bodyPr wrap="square" rtlCol="0">
            <a:spAutoFit/>
          </a:bodyPr>
          <a:lstStyle/>
          <a:p>
            <a:r>
              <a:rPr lang="en-US" sz="3600" dirty="0">
                <a:solidFill>
                  <a:schemeClr val="bg1"/>
                </a:solidFill>
              </a:rPr>
              <a:t>“If we want a California for all, we have to build housing for all.”</a:t>
            </a:r>
          </a:p>
        </p:txBody>
      </p:sp>
    </p:spTree>
    <p:extLst>
      <p:ext uri="{BB962C8B-B14F-4D97-AF65-F5344CB8AC3E}">
        <p14:creationId xmlns:p14="http://schemas.microsoft.com/office/powerpoint/2010/main" val="3485068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1830949" y="922205"/>
            <a:ext cx="1096850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New State Funding and Housing Laws</a:t>
            </a:r>
          </a:p>
        </p:txBody>
      </p:sp>
      <p:sp>
        <p:nvSpPr>
          <p:cNvPr id="7" name="Content Placeholder 2">
            <a:extLst>
              <a:ext uri="{FF2B5EF4-FFF2-40B4-BE49-F238E27FC236}">
                <a16:creationId xmlns:a16="http://schemas.microsoft.com/office/drawing/2014/main" id="{32DD2A46-0248-4097-9064-3170BA1C738B}"/>
              </a:ext>
            </a:extLst>
          </p:cNvPr>
          <p:cNvSpPr txBox="1">
            <a:spLocks/>
          </p:cNvSpPr>
          <p:nvPr/>
        </p:nvSpPr>
        <p:spPr>
          <a:xfrm>
            <a:off x="1603883" y="2285821"/>
            <a:ext cx="6073395" cy="5021574"/>
          </a:xfrm>
          <a:prstGeom prst="rect">
            <a:avLst/>
          </a:prstGeom>
        </p:spPr>
        <p:txBody>
          <a:bodyPr vert="horz" lIns="91440" tIns="45720" rIns="91440" bIns="45720" rtlCol="0" anchor="t" anchorCtr="0">
            <a:normAutofit/>
          </a:bodyPr>
          <a:lstStyle>
            <a:lvl1pPr marL="306000" indent="-306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32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1">
                  <a:lumMod val="75000"/>
                </a:schemeClr>
              </a:buClr>
              <a:buSzPct val="92000"/>
              <a:buFont typeface="Courier New" panose="02070309020205020404" pitchFamily="49" charset="0"/>
              <a:buChar char="o"/>
              <a:defRPr sz="2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1">
                  <a:lumMod val="75000"/>
                </a:schemeClr>
              </a:buClr>
              <a:buSzPct val="92000"/>
              <a:buFont typeface="Arial" panose="020B0604020202020204" pitchFamily="34" charset="0"/>
              <a:buChar char="•"/>
              <a:defRPr sz="2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20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900"/>
              </a:spcBef>
              <a:buClr>
                <a:srgbClr val="2F5496">
                  <a:lumMod val="75000"/>
                </a:srgbClr>
              </a:buClr>
              <a:buFont typeface="Arial" panose="020B0604020202020204" pitchFamily="34" charset="0"/>
              <a:buChar char="•"/>
            </a:pPr>
            <a:endParaRPr lang="en-US" sz="4000" b="1" dirty="0">
              <a:solidFill>
                <a:srgbClr val="002D62"/>
              </a:solidFill>
            </a:endParaRPr>
          </a:p>
        </p:txBody>
      </p:sp>
      <p:sp>
        <p:nvSpPr>
          <p:cNvPr id="2" name="Rectangle 1"/>
          <p:cNvSpPr/>
          <p:nvPr/>
        </p:nvSpPr>
        <p:spPr>
          <a:xfrm>
            <a:off x="1737995" y="2027104"/>
            <a:ext cx="11653403" cy="1077218"/>
          </a:xfrm>
          <a:prstGeom prst="rect">
            <a:avLst/>
          </a:prstGeom>
        </p:spPr>
        <p:txBody>
          <a:bodyPr wrap="square">
            <a:spAutoFit/>
          </a:bodyPr>
          <a:lstStyle/>
          <a:p>
            <a:pPr marL="1188720" lvl="1" indent="-457200">
              <a:buFont typeface="Arial" panose="020B0604020202020204" pitchFamily="34" charset="0"/>
              <a:buChar char="•"/>
            </a:pPr>
            <a:endParaRPr lang="en-US" sz="3200" dirty="0"/>
          </a:p>
          <a:p>
            <a:pPr marL="1188720" lvl="1" indent="-457200">
              <a:buFont typeface="Arial" panose="020B0604020202020204" pitchFamily="34" charset="0"/>
              <a:buChar char="•"/>
            </a:pPr>
            <a:endParaRPr lang="en-US" sz="3200" dirty="0"/>
          </a:p>
        </p:txBody>
      </p:sp>
      <p:sp>
        <p:nvSpPr>
          <p:cNvPr id="3" name="Rectangle 2"/>
          <p:cNvSpPr/>
          <p:nvPr/>
        </p:nvSpPr>
        <p:spPr>
          <a:xfrm>
            <a:off x="1280159" y="2165041"/>
            <a:ext cx="11714361" cy="646331"/>
          </a:xfrm>
          <a:prstGeom prst="rect">
            <a:avLst/>
          </a:prstGeom>
        </p:spPr>
        <p:txBody>
          <a:bodyPr wrap="square">
            <a:spAutoFit/>
          </a:bodyPr>
          <a:lstStyle/>
          <a:p>
            <a:r>
              <a:rPr lang="en-US" sz="3600" i="1" dirty="0">
                <a:solidFill>
                  <a:schemeClr val="accent6">
                    <a:lumMod val="75000"/>
                  </a:schemeClr>
                </a:solidFill>
              </a:rPr>
              <a:t>Accessory Dwelling Units (AB 670, AB 68, AB 881, &amp; SB 13)</a:t>
            </a:r>
          </a:p>
        </p:txBody>
      </p:sp>
      <p:pic>
        <p:nvPicPr>
          <p:cNvPr id="5" name="Picture 4"/>
          <p:cNvPicPr>
            <a:picLocks noChangeAspect="1"/>
          </p:cNvPicPr>
          <p:nvPr/>
        </p:nvPicPr>
        <p:blipFill>
          <a:blip r:embed="rId3"/>
          <a:stretch>
            <a:fillRect/>
          </a:stretch>
        </p:blipFill>
        <p:spPr>
          <a:xfrm>
            <a:off x="7888420" y="3369607"/>
            <a:ext cx="5881862" cy="3129721"/>
          </a:xfrm>
          <a:prstGeom prst="rect">
            <a:avLst/>
          </a:prstGeom>
        </p:spPr>
      </p:pic>
      <p:sp>
        <p:nvSpPr>
          <p:cNvPr id="8" name="TextBox 7"/>
          <p:cNvSpPr txBox="1"/>
          <p:nvPr/>
        </p:nvSpPr>
        <p:spPr>
          <a:xfrm>
            <a:off x="323724" y="3503306"/>
            <a:ext cx="7564696" cy="3416320"/>
          </a:xfrm>
          <a:prstGeom prst="rect">
            <a:avLst/>
          </a:prstGeom>
          <a:noFill/>
        </p:spPr>
        <p:txBody>
          <a:bodyPr wrap="square" rtlCol="0">
            <a:spAutoFit/>
          </a:bodyPr>
          <a:lstStyle/>
          <a:p>
            <a:pPr marL="1188720" lvl="1" indent="-457200">
              <a:buFont typeface="Arial" panose="020B0604020202020204" pitchFamily="34" charset="0"/>
              <a:buChar char="•"/>
            </a:pPr>
            <a:r>
              <a:rPr lang="en-US" sz="3600" dirty="0"/>
              <a:t>Streamlined review and approval process</a:t>
            </a:r>
          </a:p>
          <a:p>
            <a:pPr marL="1188720" lvl="1" indent="-457200">
              <a:buFont typeface="Arial" panose="020B0604020202020204" pitchFamily="34" charset="0"/>
              <a:buChar char="•"/>
            </a:pPr>
            <a:r>
              <a:rPr lang="en-US" sz="3600" dirty="0"/>
              <a:t>Amnesty program</a:t>
            </a:r>
          </a:p>
          <a:p>
            <a:pPr marL="1188720" lvl="1" indent="-457200">
              <a:buFont typeface="Arial" panose="020B0604020202020204" pitchFamily="34" charset="0"/>
              <a:buChar char="•"/>
            </a:pPr>
            <a:r>
              <a:rPr lang="en-US" sz="3600" dirty="0"/>
              <a:t>Homeowners Assoc. cannot ban ADUs</a:t>
            </a:r>
          </a:p>
          <a:p>
            <a:pPr marL="1188720" lvl="1" indent="-457200">
              <a:buFont typeface="Arial" panose="020B0604020202020204" pitchFamily="34" charset="0"/>
              <a:buChar char="•"/>
            </a:pPr>
            <a:r>
              <a:rPr lang="en-US" sz="3600" dirty="0"/>
              <a:t>No more owner occupancy rules</a:t>
            </a:r>
          </a:p>
        </p:txBody>
      </p:sp>
    </p:spTree>
    <p:extLst>
      <p:ext uri="{BB962C8B-B14F-4D97-AF65-F5344CB8AC3E}">
        <p14:creationId xmlns:p14="http://schemas.microsoft.com/office/powerpoint/2010/main" val="2006340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1830949" y="922205"/>
            <a:ext cx="1096850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New State Funding and Housing Laws</a:t>
            </a:r>
          </a:p>
        </p:txBody>
      </p:sp>
      <p:sp>
        <p:nvSpPr>
          <p:cNvPr id="7" name="Content Placeholder 2">
            <a:extLst>
              <a:ext uri="{FF2B5EF4-FFF2-40B4-BE49-F238E27FC236}">
                <a16:creationId xmlns:a16="http://schemas.microsoft.com/office/drawing/2014/main" id="{32DD2A46-0248-4097-9064-3170BA1C738B}"/>
              </a:ext>
            </a:extLst>
          </p:cNvPr>
          <p:cNvSpPr txBox="1">
            <a:spLocks/>
          </p:cNvSpPr>
          <p:nvPr/>
        </p:nvSpPr>
        <p:spPr>
          <a:xfrm>
            <a:off x="1603883" y="2285821"/>
            <a:ext cx="6073395" cy="5021574"/>
          </a:xfrm>
          <a:prstGeom prst="rect">
            <a:avLst/>
          </a:prstGeom>
        </p:spPr>
        <p:txBody>
          <a:bodyPr vert="horz" lIns="91440" tIns="45720" rIns="91440" bIns="45720" rtlCol="0" anchor="t" anchorCtr="0">
            <a:normAutofit/>
          </a:bodyPr>
          <a:lstStyle>
            <a:lvl1pPr marL="306000" indent="-306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32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1">
                  <a:lumMod val="75000"/>
                </a:schemeClr>
              </a:buClr>
              <a:buSzPct val="92000"/>
              <a:buFont typeface="Courier New" panose="02070309020205020404" pitchFamily="49" charset="0"/>
              <a:buChar char="o"/>
              <a:defRPr sz="2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1">
                  <a:lumMod val="75000"/>
                </a:schemeClr>
              </a:buClr>
              <a:buSzPct val="92000"/>
              <a:buFont typeface="Arial" panose="020B0604020202020204" pitchFamily="34" charset="0"/>
              <a:buChar char="•"/>
              <a:defRPr sz="2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20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900"/>
              </a:spcBef>
              <a:buClr>
                <a:srgbClr val="2F5496">
                  <a:lumMod val="75000"/>
                </a:srgbClr>
              </a:buClr>
              <a:buFont typeface="Arial" panose="020B0604020202020204" pitchFamily="34" charset="0"/>
              <a:buChar char="•"/>
            </a:pPr>
            <a:endParaRPr lang="en-US" sz="4000" b="1" dirty="0">
              <a:solidFill>
                <a:srgbClr val="002D62"/>
              </a:solidFill>
            </a:endParaRPr>
          </a:p>
        </p:txBody>
      </p:sp>
      <p:sp>
        <p:nvSpPr>
          <p:cNvPr id="2" name="Rectangle 1"/>
          <p:cNvSpPr/>
          <p:nvPr/>
        </p:nvSpPr>
        <p:spPr>
          <a:xfrm>
            <a:off x="1488498" y="2290584"/>
            <a:ext cx="12159770" cy="6555641"/>
          </a:xfrm>
          <a:prstGeom prst="rect">
            <a:avLst/>
          </a:prstGeom>
        </p:spPr>
        <p:txBody>
          <a:bodyPr wrap="square">
            <a:spAutoFit/>
          </a:bodyPr>
          <a:lstStyle/>
          <a:p>
            <a:r>
              <a:rPr lang="en-US" sz="3400" i="1" dirty="0">
                <a:solidFill>
                  <a:schemeClr val="accent6">
                    <a:lumMod val="75000"/>
                  </a:schemeClr>
                </a:solidFill>
              </a:rPr>
              <a:t>Production and Preservation of Affordable Housing </a:t>
            </a:r>
            <a:endParaRPr lang="en-US" sz="3400" dirty="0"/>
          </a:p>
          <a:p>
            <a:pPr marL="571500" indent="-571500">
              <a:buFont typeface="Arial" panose="020B0604020202020204" pitchFamily="34" charset="0"/>
              <a:buChar char="•"/>
            </a:pPr>
            <a:r>
              <a:rPr lang="en-US" sz="3400" dirty="0"/>
              <a:t>2018 State Props 1 &amp; 2 added $6 billion in bonds</a:t>
            </a:r>
          </a:p>
          <a:p>
            <a:pPr marL="571500" indent="-571500">
              <a:buFont typeface="Arial" panose="020B0604020202020204" pitchFamily="34" charset="0"/>
              <a:buChar char="•"/>
            </a:pPr>
            <a:r>
              <a:rPr lang="en-US" sz="3400" dirty="0"/>
              <a:t>2019 Budget allocated $2.7 billion for housing &amp; homelessness</a:t>
            </a:r>
          </a:p>
          <a:p>
            <a:pPr marL="571500" indent="-571500">
              <a:buFont typeface="Arial" panose="020B0604020202020204" pitchFamily="34" charset="0"/>
              <a:buChar char="•"/>
            </a:pPr>
            <a:r>
              <a:rPr lang="en-US" sz="3400" b="1" dirty="0"/>
              <a:t>SB 330 </a:t>
            </a:r>
            <a:r>
              <a:rPr lang="en-US" sz="3400" dirty="0"/>
              <a:t>Streamlines housing application process and timeline </a:t>
            </a:r>
          </a:p>
          <a:p>
            <a:pPr marL="457200" indent="-457200">
              <a:buFont typeface="Arial" panose="020B0604020202020204" pitchFamily="34" charset="0"/>
              <a:buChar char="•"/>
            </a:pPr>
            <a:r>
              <a:rPr lang="en-US" sz="3400" b="1" dirty="0"/>
              <a:t>*SB 50 </a:t>
            </a:r>
            <a:r>
              <a:rPr lang="en-US" sz="3400" dirty="0"/>
              <a:t>Bill for Transportation Oriented Development (Failed at the Senate) </a:t>
            </a:r>
          </a:p>
          <a:p>
            <a:endParaRPr lang="en-US" sz="1600" dirty="0"/>
          </a:p>
          <a:p>
            <a:r>
              <a:rPr lang="en-US" sz="3400" i="1" dirty="0">
                <a:solidFill>
                  <a:schemeClr val="accent6">
                    <a:lumMod val="75000"/>
                  </a:schemeClr>
                </a:solidFill>
              </a:rPr>
              <a:t>Protecting Tenants</a:t>
            </a:r>
          </a:p>
          <a:p>
            <a:pPr marL="457200" indent="-457200">
              <a:buFont typeface="Arial" panose="020B0604020202020204" pitchFamily="34" charset="0"/>
              <a:buChar char="•"/>
            </a:pPr>
            <a:r>
              <a:rPr lang="en-US" sz="3400" b="1" dirty="0"/>
              <a:t>SB 329 </a:t>
            </a:r>
            <a:r>
              <a:rPr lang="en-US" sz="3400" dirty="0"/>
              <a:t>Prohibits discrimination against source of income (Section 8 vouchers)</a:t>
            </a:r>
          </a:p>
          <a:p>
            <a:pPr marL="457200" indent="-457200">
              <a:buFont typeface="Arial" panose="020B0604020202020204" pitchFamily="34" charset="0"/>
              <a:buChar char="•"/>
            </a:pPr>
            <a:r>
              <a:rPr lang="en-US" sz="3400" b="1" dirty="0"/>
              <a:t>AB 1482 </a:t>
            </a:r>
            <a:r>
              <a:rPr lang="en-US" sz="3400" dirty="0"/>
              <a:t>Limits rent increase and adds just cause eviction</a:t>
            </a:r>
            <a:endParaRPr lang="en-US" sz="3400" b="1" dirty="0"/>
          </a:p>
          <a:p>
            <a:pPr marL="1188720" lvl="1" indent="-457200">
              <a:buFont typeface="Arial" panose="020B0604020202020204" pitchFamily="34" charset="0"/>
              <a:buChar char="•"/>
            </a:pPr>
            <a:endParaRPr lang="en-US" sz="3200" dirty="0"/>
          </a:p>
          <a:p>
            <a:pPr marL="1188720" lvl="1"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2334824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1830948" y="580554"/>
            <a:ext cx="10968500" cy="1446550"/>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City of San Carlos </a:t>
            </a:r>
          </a:p>
          <a:p>
            <a:pPr algn="ctr"/>
            <a:r>
              <a:rPr lang="en-US" sz="4400" b="1" dirty="0">
                <a:solidFill>
                  <a:srgbClr val="002D62"/>
                </a:solidFill>
                <a:latin typeface="Century Gothic" panose="020B0502020202020204" pitchFamily="34" charset="0"/>
              </a:rPr>
              <a:t>RHNA Goal 2015-2023</a:t>
            </a:r>
          </a:p>
        </p:txBody>
      </p:sp>
      <p:sp>
        <p:nvSpPr>
          <p:cNvPr id="7" name="Content Placeholder 2">
            <a:extLst>
              <a:ext uri="{FF2B5EF4-FFF2-40B4-BE49-F238E27FC236}">
                <a16:creationId xmlns:a16="http://schemas.microsoft.com/office/drawing/2014/main" id="{32DD2A46-0248-4097-9064-3170BA1C738B}"/>
              </a:ext>
            </a:extLst>
          </p:cNvPr>
          <p:cNvSpPr txBox="1">
            <a:spLocks/>
          </p:cNvSpPr>
          <p:nvPr/>
        </p:nvSpPr>
        <p:spPr>
          <a:xfrm>
            <a:off x="1603883" y="2285821"/>
            <a:ext cx="6073395" cy="5021574"/>
          </a:xfrm>
          <a:prstGeom prst="rect">
            <a:avLst/>
          </a:prstGeom>
        </p:spPr>
        <p:txBody>
          <a:bodyPr vert="horz" lIns="91440" tIns="45720" rIns="91440" bIns="45720" rtlCol="0" anchor="t" anchorCtr="0">
            <a:normAutofit/>
          </a:bodyPr>
          <a:lstStyle>
            <a:lvl1pPr marL="306000" indent="-306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32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1">
                  <a:lumMod val="75000"/>
                </a:schemeClr>
              </a:buClr>
              <a:buSzPct val="92000"/>
              <a:buFont typeface="Courier New" panose="02070309020205020404" pitchFamily="49" charset="0"/>
              <a:buChar char="o"/>
              <a:defRPr sz="2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1">
                  <a:lumMod val="75000"/>
                </a:schemeClr>
              </a:buClr>
              <a:buSzPct val="92000"/>
              <a:buFont typeface="Arial" panose="020B0604020202020204" pitchFamily="34" charset="0"/>
              <a:buChar char="•"/>
              <a:defRPr sz="2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20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1">
                  <a:lumMod val="75000"/>
                </a:schemeClr>
              </a:buClr>
              <a:buSzPct val="92000"/>
              <a:buFont typeface="Wingdings 2" panose="05020102010507070707" pitchFamily="18" charset="2"/>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spcBef>
                <a:spcPts val="900"/>
              </a:spcBef>
              <a:buClr>
                <a:srgbClr val="2F5496">
                  <a:lumMod val="75000"/>
                </a:srgbClr>
              </a:buClr>
              <a:buFont typeface="Arial" panose="020B0604020202020204" pitchFamily="34" charset="0"/>
              <a:buChar char="•"/>
            </a:pPr>
            <a:endParaRPr lang="en-US" sz="4000" b="1" dirty="0">
              <a:solidFill>
                <a:srgbClr val="002D62"/>
              </a:solidFill>
            </a:endParaRPr>
          </a:p>
        </p:txBody>
      </p:sp>
      <p:graphicFrame>
        <p:nvGraphicFramePr>
          <p:cNvPr id="8" name="Chart 7"/>
          <p:cNvGraphicFramePr/>
          <p:nvPr>
            <p:extLst>
              <p:ext uri="{D42A27DB-BD31-4B8C-83A1-F6EECF244321}">
                <p14:modId xmlns:p14="http://schemas.microsoft.com/office/powerpoint/2010/main" val="3307787199"/>
              </p:ext>
            </p:extLst>
          </p:nvPr>
        </p:nvGraphicFramePr>
        <p:xfrm>
          <a:off x="6477000" y="2400300"/>
          <a:ext cx="7835900" cy="5029200"/>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790575" y="6087135"/>
            <a:ext cx="4705350" cy="12253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stretch>
            <a:fillRect/>
          </a:stretch>
        </p:blipFill>
        <p:spPr>
          <a:xfrm>
            <a:off x="741159" y="3023567"/>
            <a:ext cx="2425883" cy="2819156"/>
          </a:xfrm>
          <a:prstGeom prst="rect">
            <a:avLst/>
          </a:prstGeom>
        </p:spPr>
      </p:pic>
      <p:pic>
        <p:nvPicPr>
          <p:cNvPr id="1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8938" y="2214710"/>
            <a:ext cx="1893191" cy="18931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3337353" y="3442549"/>
            <a:ext cx="4559300" cy="2862322"/>
          </a:xfrm>
          <a:prstGeom prst="rect">
            <a:avLst/>
          </a:prstGeom>
          <a:noFill/>
        </p:spPr>
        <p:txBody>
          <a:bodyPr wrap="square" rtlCol="0">
            <a:spAutoFit/>
          </a:bodyPr>
          <a:lstStyle/>
          <a:p>
            <a:r>
              <a:rPr lang="en-US" sz="3600" b="1" i="1" u="sng" dirty="0">
                <a:solidFill>
                  <a:schemeClr val="accent6">
                    <a:lumMod val="75000"/>
                  </a:schemeClr>
                </a:solidFill>
              </a:rPr>
              <a:t>RHNA</a:t>
            </a:r>
          </a:p>
          <a:p>
            <a:r>
              <a:rPr lang="en-US" sz="3600" b="1" i="1" dirty="0">
                <a:solidFill>
                  <a:schemeClr val="accent6">
                    <a:lumMod val="75000"/>
                  </a:schemeClr>
                </a:solidFill>
              </a:rPr>
              <a:t>Regional</a:t>
            </a:r>
          </a:p>
          <a:p>
            <a:r>
              <a:rPr lang="en-US" sz="3600" b="1" i="1" dirty="0">
                <a:solidFill>
                  <a:schemeClr val="accent6">
                    <a:lumMod val="75000"/>
                  </a:schemeClr>
                </a:solidFill>
              </a:rPr>
              <a:t>Housing </a:t>
            </a:r>
          </a:p>
          <a:p>
            <a:r>
              <a:rPr lang="en-US" sz="3600" b="1" i="1" dirty="0">
                <a:solidFill>
                  <a:schemeClr val="accent6">
                    <a:lumMod val="75000"/>
                  </a:schemeClr>
                </a:solidFill>
              </a:rPr>
              <a:t>Needs </a:t>
            </a:r>
          </a:p>
          <a:p>
            <a:r>
              <a:rPr lang="en-US" sz="3600" b="1" i="1" dirty="0">
                <a:solidFill>
                  <a:schemeClr val="accent6">
                    <a:lumMod val="75000"/>
                  </a:schemeClr>
                </a:solidFill>
              </a:rPr>
              <a:t>Assessment/Allocation</a:t>
            </a:r>
          </a:p>
        </p:txBody>
      </p:sp>
      <p:sp>
        <p:nvSpPr>
          <p:cNvPr id="12" name="Right Arrow 11"/>
          <p:cNvSpPr/>
          <p:nvPr/>
        </p:nvSpPr>
        <p:spPr>
          <a:xfrm rot="5400000">
            <a:off x="854092" y="5183558"/>
            <a:ext cx="1109522" cy="951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9056914" y="3526971"/>
            <a:ext cx="2786743" cy="2308324"/>
          </a:xfrm>
          <a:prstGeom prst="rect">
            <a:avLst/>
          </a:prstGeom>
          <a:noFill/>
        </p:spPr>
        <p:txBody>
          <a:bodyPr wrap="square" rtlCol="0">
            <a:spAutoFit/>
          </a:bodyPr>
          <a:lstStyle/>
          <a:p>
            <a:pPr algn="ctr"/>
            <a:r>
              <a:rPr lang="en-US" sz="4800" b="1" dirty="0"/>
              <a:t>Current Goal = 596</a:t>
            </a:r>
          </a:p>
        </p:txBody>
      </p:sp>
    </p:spTree>
    <p:extLst>
      <p:ext uri="{BB962C8B-B14F-4D97-AF65-F5344CB8AC3E}">
        <p14:creationId xmlns:p14="http://schemas.microsoft.com/office/powerpoint/2010/main" val="1575573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1793368" y="6097320"/>
            <a:ext cx="3645986" cy="1938992"/>
          </a:xfrm>
          <a:prstGeom prst="rect">
            <a:avLst/>
          </a:prstGeom>
          <a:noFill/>
        </p:spPr>
        <p:txBody>
          <a:bodyPr wrap="square" rtlCol="0">
            <a:spAutoFit/>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Increase  the  number  of  below  market  rate  (BMR)  housing  units  to  meet  local  and  regional  </a:t>
            </a:r>
          </a:p>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housing  requirements </a:t>
            </a:r>
          </a:p>
        </p:txBody>
      </p:sp>
      <p:sp>
        <p:nvSpPr>
          <p:cNvPr id="16" name="TextBox 15"/>
          <p:cNvSpPr txBox="1"/>
          <p:nvPr/>
        </p:nvSpPr>
        <p:spPr>
          <a:xfrm>
            <a:off x="7693003" y="6263037"/>
            <a:ext cx="3369008" cy="1569660"/>
          </a:xfrm>
          <a:prstGeom prst="rect">
            <a:avLst/>
          </a:prstGeom>
          <a:noFill/>
        </p:spPr>
        <p:txBody>
          <a:bodyPr wrap="square" rtlCol="0">
            <a:spAutoFit/>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Study land use and other regulatory options to increase all types of housing.</a:t>
            </a:r>
          </a:p>
        </p:txBody>
      </p:sp>
      <p:sp>
        <p:nvSpPr>
          <p:cNvPr id="21" name="Title 1">
            <a:extLst>
              <a:ext uri="{FF2B5EF4-FFF2-40B4-BE49-F238E27FC236}">
                <a16:creationId xmlns:a16="http://schemas.microsoft.com/office/drawing/2014/main" id="{DA13798A-B74F-4B1F-BD8F-50EDB64A460B}"/>
              </a:ext>
            </a:extLst>
          </p:cNvPr>
          <p:cNvSpPr txBox="1">
            <a:spLocks/>
          </p:cNvSpPr>
          <p:nvPr/>
        </p:nvSpPr>
        <p:spPr>
          <a:xfrm>
            <a:off x="1" y="0"/>
            <a:ext cx="14630399" cy="8229600"/>
          </a:xfrm>
          <a:prstGeom prst="rect">
            <a:avLst/>
          </a:prstGeom>
          <a:solidFill>
            <a:srgbClr val="002D62"/>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marL="0" marR="0" lvl="0" indent="0" algn="ctr" defTabSz="1306220" rtl="0" eaLnBrk="1" fontAlgn="auto" latinLnBrk="0" hangingPunct="1">
              <a:lnSpc>
                <a:spcPct val="100000"/>
              </a:lnSpc>
              <a:spcBef>
                <a:spcPct val="0"/>
              </a:spcBef>
              <a:spcAft>
                <a:spcPts val="0"/>
              </a:spcAft>
              <a:buClrTx/>
              <a:buSzTx/>
              <a:buFontTx/>
              <a:buNone/>
              <a:tabLst/>
              <a:defRPr/>
            </a:pPr>
            <a:endParaRPr kumimoji="0" lang="en-US" sz="4200" b="1" i="0" u="none" strike="noStrike" kern="1200" cap="all" spc="-86"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2" name="TextBox 21">
            <a:extLst>
              <a:ext uri="{FF2B5EF4-FFF2-40B4-BE49-F238E27FC236}">
                <a16:creationId xmlns:a16="http://schemas.microsoft.com/office/drawing/2014/main" id="{54B66F68-8647-43A8-A74F-49188CAA84EE}"/>
              </a:ext>
            </a:extLst>
          </p:cNvPr>
          <p:cNvSpPr txBox="1"/>
          <p:nvPr/>
        </p:nvSpPr>
        <p:spPr>
          <a:xfrm>
            <a:off x="923642" y="3243339"/>
            <a:ext cx="12754257" cy="938719"/>
          </a:xfrm>
          <a:prstGeom prst="rect">
            <a:avLst/>
          </a:prstGeom>
          <a:noFill/>
        </p:spPr>
        <p:txBody>
          <a:bodyPr wrap="square" rtlCol="0">
            <a:spAutoFit/>
          </a:bodyPr>
          <a:lstStyle/>
          <a:p>
            <a:pPr marL="0" marR="0" lvl="0" indent="0" algn="ctr" defTabSz="146304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Options for San Carlos</a:t>
            </a:r>
          </a:p>
        </p:txBody>
      </p:sp>
    </p:spTree>
    <p:extLst>
      <p:ext uri="{BB962C8B-B14F-4D97-AF65-F5344CB8AC3E}">
        <p14:creationId xmlns:p14="http://schemas.microsoft.com/office/powerpoint/2010/main" val="3413273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DB1A1D-B912-4196-A6A3-EB49196EFE5A}"/>
              </a:ext>
            </a:extLst>
          </p:cNvPr>
          <p:cNvSpPr txBox="1">
            <a:spLocks/>
          </p:cNvSpPr>
          <p:nvPr/>
        </p:nvSpPr>
        <p:spPr>
          <a:xfrm>
            <a:off x="0" y="0"/>
            <a:ext cx="14630400" cy="2027104"/>
          </a:xfrm>
          <a:prstGeom prst="rect">
            <a:avLst/>
          </a:prstGeom>
          <a:solidFill>
            <a:srgbClr val="002D62"/>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226B23A1-DF9E-4135-9034-AF3D4A8C2F3F}"/>
              </a:ext>
            </a:extLst>
          </p:cNvPr>
          <p:cNvSpPr txBox="1"/>
          <p:nvPr/>
        </p:nvSpPr>
        <p:spPr>
          <a:xfrm>
            <a:off x="914400" y="951222"/>
            <a:ext cx="12763499" cy="707886"/>
          </a:xfrm>
          <a:prstGeom prst="rect">
            <a:avLst/>
          </a:prstGeom>
          <a:noFill/>
        </p:spPr>
        <p:txBody>
          <a:bodyPr wrap="square" rtlCol="0">
            <a:spAutoFit/>
          </a:bodyPr>
          <a:lstStyle/>
          <a:p>
            <a:pPr algn="ctr"/>
            <a:r>
              <a:rPr lang="en-US" sz="4000" b="1" dirty="0">
                <a:solidFill>
                  <a:schemeClr val="bg1"/>
                </a:solidFill>
                <a:latin typeface="Century Gothic" panose="020B0502020202020204" pitchFamily="34" charset="0"/>
              </a:rPr>
              <a:t>Update Accessory Dwelling Unit (ADU) Ordinance</a:t>
            </a:r>
            <a:endParaRPr lang="en-US" sz="40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DA426086-4CFC-4D6C-8CE0-33F3B777DDD4}"/>
              </a:ext>
            </a:extLst>
          </p:cNvPr>
          <p:cNvSpPr txBox="1"/>
          <p:nvPr/>
        </p:nvSpPr>
        <p:spPr>
          <a:xfrm>
            <a:off x="544286" y="2978327"/>
            <a:ext cx="6044221" cy="4196020"/>
          </a:xfrm>
          <a:prstGeom prst="rect">
            <a:avLst/>
          </a:prstGeom>
          <a:noFill/>
        </p:spPr>
        <p:txBody>
          <a:bodyPr wrap="square" rtlCol="0" anchor="t">
            <a:spAutoFit/>
          </a:bodyPr>
          <a:lstStyle/>
          <a:p>
            <a:pPr marL="457200" indent="-457200">
              <a:spcAft>
                <a:spcPts val="1600"/>
              </a:spcAft>
              <a:buFont typeface="Arial" panose="020B0604020202020204" pitchFamily="34" charset="0"/>
              <a:buChar char="•"/>
            </a:pPr>
            <a:r>
              <a:rPr lang="en-US" sz="4000" dirty="0"/>
              <a:t>Bring San Carlos up to date with new state laws.</a:t>
            </a:r>
            <a:endParaRPr lang="en-US" sz="4000" i="1" dirty="0">
              <a:cs typeface="Calibri"/>
            </a:endParaRPr>
          </a:p>
          <a:p>
            <a:pPr marL="457200" indent="-457200">
              <a:spcAft>
                <a:spcPts val="1600"/>
              </a:spcAft>
              <a:buFont typeface="Arial" panose="020B0604020202020204" pitchFamily="34" charset="0"/>
              <a:buChar char="•"/>
            </a:pPr>
            <a:r>
              <a:rPr lang="en-US" sz="4000" dirty="0"/>
              <a:t>Planning Commission and City Council: March-April 2020</a:t>
            </a:r>
          </a:p>
          <a:p>
            <a:pPr marL="457200" indent="-457200">
              <a:spcAft>
                <a:spcPts val="1600"/>
              </a:spcAft>
              <a:buFont typeface="Arial" panose="020B0604020202020204" pitchFamily="34" charset="0"/>
              <a:buChar char="•"/>
            </a:pPr>
            <a:r>
              <a:rPr lang="en-US" sz="4000" dirty="0">
                <a:cs typeface="Calibri"/>
              </a:rPr>
              <a:t>Cityofsancarlos.org/ADU</a:t>
            </a:r>
          </a:p>
        </p:txBody>
      </p:sp>
      <p:sp>
        <p:nvSpPr>
          <p:cNvPr id="2" name="Rectangle 1">
            <a:extLst>
              <a:ext uri="{FF2B5EF4-FFF2-40B4-BE49-F238E27FC236}">
                <a16:creationId xmlns:a16="http://schemas.microsoft.com/office/drawing/2014/main" id="{D40C3CD9-51C6-4C2C-B75C-A87B3DEBDA0D}"/>
              </a:ext>
            </a:extLst>
          </p:cNvPr>
          <p:cNvSpPr/>
          <p:nvPr/>
        </p:nvSpPr>
        <p:spPr>
          <a:xfrm>
            <a:off x="952501" y="2140591"/>
            <a:ext cx="5655715" cy="646331"/>
          </a:xfrm>
          <a:prstGeom prst="rect">
            <a:avLst/>
          </a:prstGeom>
        </p:spPr>
        <p:txBody>
          <a:bodyPr wrap="none" anchor="t">
            <a:spAutoFit/>
          </a:bodyPr>
          <a:lstStyle/>
          <a:p>
            <a:pPr lvl="0"/>
            <a:r>
              <a:rPr lang="en-US" sz="3600" b="1" i="1" dirty="0">
                <a:solidFill>
                  <a:schemeClr val="accent6">
                    <a:lumMod val="75000"/>
                  </a:schemeClr>
                </a:solidFill>
              </a:rPr>
              <a:t>SUMMER 2019-SPRING 2020</a:t>
            </a:r>
          </a:p>
        </p:txBody>
      </p:sp>
      <p:pic>
        <p:nvPicPr>
          <p:cNvPr id="14" name="Picture 13">
            <a:extLst>
              <a:ext uri="{FF2B5EF4-FFF2-40B4-BE49-F238E27FC236}">
                <a16:creationId xmlns:a16="http://schemas.microsoft.com/office/drawing/2014/main" id="{0A57352E-717C-4513-972C-BB641005582B}"/>
              </a:ext>
            </a:extLst>
          </p:cNvPr>
          <p:cNvPicPr/>
          <p:nvPr/>
        </p:nvPicPr>
        <p:blipFill rotWithShape="1">
          <a:blip r:embed="rId3">
            <a:extLst>
              <a:ext uri="{28A0092B-C50C-407E-A947-70E740481C1C}">
                <a14:useLocalDpi xmlns:a14="http://schemas.microsoft.com/office/drawing/2010/main"/>
              </a:ext>
            </a:extLst>
          </a:blip>
          <a:srcRect l="8696"/>
          <a:stretch/>
        </p:blipFill>
        <p:spPr>
          <a:xfrm>
            <a:off x="6923718" y="5223435"/>
            <a:ext cx="3748638" cy="2091766"/>
          </a:xfrm>
          <a:prstGeom prst="rect">
            <a:avLst/>
          </a:prstGeom>
        </p:spPr>
      </p:pic>
      <p:pic>
        <p:nvPicPr>
          <p:cNvPr id="16" name="Picture 15">
            <a:extLst>
              <a:ext uri="{FF2B5EF4-FFF2-40B4-BE49-F238E27FC236}">
                <a16:creationId xmlns:a16="http://schemas.microsoft.com/office/drawing/2014/main" id="{576F756A-1222-48B1-BBF7-E93E58305BF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330"/>
          <a:stretch/>
        </p:blipFill>
        <p:spPr>
          <a:xfrm>
            <a:off x="11007567" y="5223435"/>
            <a:ext cx="2670332" cy="2091765"/>
          </a:xfrm>
          <a:prstGeom prst="rect">
            <a:avLst/>
          </a:prstGeom>
        </p:spPr>
      </p:pic>
      <p:pic>
        <p:nvPicPr>
          <p:cNvPr id="18" name="Picture 17">
            <a:extLst>
              <a:ext uri="{FF2B5EF4-FFF2-40B4-BE49-F238E27FC236}">
                <a16:creationId xmlns:a16="http://schemas.microsoft.com/office/drawing/2014/main" id="{33C91C86-A090-4D7D-AD6B-E9CE10F25B92}"/>
              </a:ext>
            </a:extLst>
          </p:cNvPr>
          <p:cNvPicPr>
            <a:picLocks noChangeAspect="1"/>
          </p:cNvPicPr>
          <p:nvPr/>
        </p:nvPicPr>
        <p:blipFill rotWithShape="1">
          <a:blip r:embed="rId5"/>
          <a:srcRect l="2681" r="8193"/>
          <a:stretch/>
        </p:blipFill>
        <p:spPr>
          <a:xfrm>
            <a:off x="6923718" y="2278111"/>
            <a:ext cx="6766093" cy="2793432"/>
          </a:xfrm>
          <a:prstGeom prst="rect">
            <a:avLst/>
          </a:prstGeom>
        </p:spPr>
      </p:pic>
    </p:spTree>
    <p:extLst>
      <p:ext uri="{BB962C8B-B14F-4D97-AF65-F5344CB8AC3E}">
        <p14:creationId xmlns:p14="http://schemas.microsoft.com/office/powerpoint/2010/main" val="431725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095DF1-CD47-4986-B4CF-B223D446D334}"/>
              </a:ext>
            </a:extLst>
          </p:cNvPr>
          <p:cNvPicPr>
            <a:picLocks noChangeAspect="1"/>
          </p:cNvPicPr>
          <p:nvPr/>
        </p:nvPicPr>
        <p:blipFill>
          <a:blip r:embed="rId3"/>
          <a:stretch>
            <a:fillRect/>
          </a:stretch>
        </p:blipFill>
        <p:spPr>
          <a:xfrm>
            <a:off x="8330396" y="0"/>
            <a:ext cx="6300004" cy="8229600"/>
          </a:xfrm>
          <a:prstGeom prst="rect">
            <a:avLst/>
          </a:prstGeom>
        </p:spPr>
      </p:pic>
      <p:sp>
        <p:nvSpPr>
          <p:cNvPr id="6" name="Title 1">
            <a:extLst>
              <a:ext uri="{FF2B5EF4-FFF2-40B4-BE49-F238E27FC236}">
                <a16:creationId xmlns:a16="http://schemas.microsoft.com/office/drawing/2014/main" id="{8C55B1CB-9DF7-4887-9959-E9B997599006}"/>
              </a:ext>
            </a:extLst>
          </p:cNvPr>
          <p:cNvSpPr txBox="1">
            <a:spLocks/>
          </p:cNvSpPr>
          <p:nvPr/>
        </p:nvSpPr>
        <p:spPr>
          <a:xfrm>
            <a:off x="0" y="0"/>
            <a:ext cx="8330396" cy="8229600"/>
          </a:xfrm>
          <a:prstGeom prst="rect">
            <a:avLst/>
          </a:prstGeom>
          <a:solidFill>
            <a:srgbClr val="002D62"/>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7" name="TextBox 6">
            <a:extLst>
              <a:ext uri="{FF2B5EF4-FFF2-40B4-BE49-F238E27FC236}">
                <a16:creationId xmlns:a16="http://schemas.microsoft.com/office/drawing/2014/main" id="{76F4D50A-6F59-4090-8EE4-2A9ABC2E7FDA}"/>
              </a:ext>
            </a:extLst>
          </p:cNvPr>
          <p:cNvSpPr txBox="1"/>
          <p:nvPr/>
        </p:nvSpPr>
        <p:spPr>
          <a:xfrm>
            <a:off x="998071" y="1006350"/>
            <a:ext cx="5426706" cy="1231106"/>
          </a:xfrm>
          <a:prstGeom prst="rect">
            <a:avLst/>
          </a:prstGeom>
          <a:noFill/>
        </p:spPr>
        <p:txBody>
          <a:bodyPr wrap="square" lIns="0" tIns="0" rIns="0" bIns="0" rtlCol="0">
            <a:spAutoFit/>
          </a:bodyPr>
          <a:lstStyle/>
          <a:p>
            <a:r>
              <a:rPr lang="en-US" sz="4000" b="1" dirty="0">
                <a:solidFill>
                  <a:schemeClr val="bg1"/>
                </a:solidFill>
                <a:latin typeface="Century Gothic" panose="020B0502020202020204" pitchFamily="34" charset="0"/>
              </a:rPr>
              <a:t>Connect Residents with ADU Resources</a:t>
            </a:r>
          </a:p>
        </p:txBody>
      </p:sp>
      <p:sp>
        <p:nvSpPr>
          <p:cNvPr id="8" name="TextBox 7">
            <a:extLst>
              <a:ext uri="{FF2B5EF4-FFF2-40B4-BE49-F238E27FC236}">
                <a16:creationId xmlns:a16="http://schemas.microsoft.com/office/drawing/2014/main" id="{AE0A20B6-F27F-4BFD-86BA-04E711E2293D}"/>
              </a:ext>
            </a:extLst>
          </p:cNvPr>
          <p:cNvSpPr txBox="1"/>
          <p:nvPr/>
        </p:nvSpPr>
        <p:spPr>
          <a:xfrm>
            <a:off x="914400" y="2296253"/>
            <a:ext cx="7046259" cy="2139047"/>
          </a:xfrm>
          <a:prstGeom prst="rect">
            <a:avLst/>
          </a:prstGeom>
          <a:noFill/>
        </p:spPr>
        <p:txBody>
          <a:bodyPr wrap="square" rtlCol="0" anchor="t">
            <a:spAutoFit/>
          </a:bodyPr>
          <a:lstStyle/>
          <a:p>
            <a:pPr>
              <a:spcAft>
                <a:spcPts val="600"/>
              </a:spcAft>
              <a:buSzPct val="85000"/>
            </a:pPr>
            <a:r>
              <a:rPr lang="en-US" sz="3000" dirty="0">
                <a:solidFill>
                  <a:schemeClr val="bg1"/>
                </a:solidFill>
                <a:cs typeface="Calibri Light"/>
              </a:rPr>
              <a:t>If you’re interested in building an ADU, </a:t>
            </a:r>
            <a:br>
              <a:rPr lang="en-US" sz="3000" dirty="0">
                <a:solidFill>
                  <a:schemeClr val="bg1"/>
                </a:solidFill>
                <a:cs typeface="Calibri Light"/>
              </a:rPr>
            </a:br>
            <a:r>
              <a:rPr lang="en-US" sz="3000" dirty="0">
                <a:solidFill>
                  <a:schemeClr val="bg1"/>
                </a:solidFill>
                <a:cs typeface="Calibri Light"/>
              </a:rPr>
              <a:t>visit the San Mateo County Second Unit Resources Center at</a:t>
            </a:r>
          </a:p>
          <a:p>
            <a:pPr>
              <a:spcAft>
                <a:spcPts val="1200"/>
              </a:spcAft>
              <a:buSzPct val="85000"/>
            </a:pPr>
            <a:r>
              <a:rPr lang="en-US" sz="3800" b="1" dirty="0">
                <a:solidFill>
                  <a:schemeClr val="accent6">
                    <a:lumMod val="75000"/>
                  </a:schemeClr>
                </a:solidFill>
                <a:cs typeface="Calibri Light"/>
              </a:rPr>
              <a:t>secondunitcentersmc.org</a:t>
            </a:r>
          </a:p>
        </p:txBody>
      </p:sp>
      <p:pic>
        <p:nvPicPr>
          <p:cNvPr id="2" name="Picture 1">
            <a:extLst>
              <a:ext uri="{FF2B5EF4-FFF2-40B4-BE49-F238E27FC236}">
                <a16:creationId xmlns:a16="http://schemas.microsoft.com/office/drawing/2014/main" id="{40DD7648-1E94-4039-AB2F-DF661F466C38}"/>
              </a:ext>
            </a:extLst>
          </p:cNvPr>
          <p:cNvPicPr>
            <a:picLocks noChangeAspect="1"/>
          </p:cNvPicPr>
          <p:nvPr/>
        </p:nvPicPr>
        <p:blipFill>
          <a:blip r:embed="rId4"/>
          <a:stretch>
            <a:fillRect/>
          </a:stretch>
        </p:blipFill>
        <p:spPr>
          <a:xfrm>
            <a:off x="998071" y="4631956"/>
            <a:ext cx="3374992" cy="2790944"/>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D49388B6-BBC4-4B20-B7FB-F8026D721BD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671391" y="4631956"/>
            <a:ext cx="3360675" cy="2790944"/>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26449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rgbClr val="002D62"/>
              </a:solidFill>
              <a:latin typeface="Century Gothic" panose="020B0502020202020204" pitchFamily="34" charset="0"/>
            </a:endParaRPr>
          </a:p>
        </p:txBody>
      </p:sp>
      <p:sp>
        <p:nvSpPr>
          <p:cNvPr id="2" name="TextBox 1"/>
          <p:cNvSpPr txBox="1"/>
          <p:nvPr/>
        </p:nvSpPr>
        <p:spPr>
          <a:xfrm>
            <a:off x="1820742" y="2136175"/>
            <a:ext cx="10988916" cy="4161460"/>
          </a:xfrm>
          <a:prstGeom prst="rect">
            <a:avLst/>
          </a:prstGeom>
          <a:noFill/>
        </p:spPr>
        <p:txBody>
          <a:bodyPr wrap="square" rtlCol="0">
            <a:spAutoFit/>
          </a:bodyPr>
          <a:lstStyle/>
          <a:p>
            <a:pPr>
              <a:lnSpc>
                <a:spcPct val="150000"/>
              </a:lnSpc>
            </a:pPr>
            <a:r>
              <a:rPr lang="en-US" sz="3600" dirty="0">
                <a:solidFill>
                  <a:srgbClr val="002D62"/>
                </a:solidFill>
              </a:rPr>
              <a:t>Welcome and thank you for joining us today.</a:t>
            </a:r>
          </a:p>
          <a:p>
            <a:pPr>
              <a:lnSpc>
                <a:spcPct val="150000"/>
              </a:lnSpc>
            </a:pPr>
            <a:r>
              <a:rPr lang="en-US" sz="3600" dirty="0">
                <a:solidFill>
                  <a:srgbClr val="002D62"/>
                </a:solidFill>
              </a:rPr>
              <a:t>Thank you also to our partners: </a:t>
            </a:r>
          </a:p>
          <a:p>
            <a:pPr marL="571500" indent="-571500">
              <a:lnSpc>
                <a:spcPct val="150000"/>
              </a:lnSpc>
              <a:buFont typeface="Courier New" panose="02070309020205020404" pitchFamily="49" charset="0"/>
              <a:buChar char="o"/>
            </a:pPr>
            <a:r>
              <a:rPr lang="en-US" sz="3600" dirty="0">
                <a:solidFill>
                  <a:srgbClr val="002D62"/>
                </a:solidFill>
              </a:rPr>
              <a:t>Home for All </a:t>
            </a:r>
          </a:p>
          <a:p>
            <a:pPr marL="571500" indent="-571500">
              <a:lnSpc>
                <a:spcPct val="150000"/>
              </a:lnSpc>
              <a:buFont typeface="Courier New" panose="02070309020205020404" pitchFamily="49" charset="0"/>
              <a:buChar char="o"/>
            </a:pPr>
            <a:r>
              <a:rPr lang="en-US" sz="3600" dirty="0">
                <a:solidFill>
                  <a:srgbClr val="002D62"/>
                </a:solidFill>
              </a:rPr>
              <a:t>Common Knowledge</a:t>
            </a:r>
          </a:p>
          <a:p>
            <a:pPr marL="571500" indent="-571500">
              <a:lnSpc>
                <a:spcPct val="150000"/>
              </a:lnSpc>
              <a:buFont typeface="Courier New" panose="02070309020205020404" pitchFamily="49" charset="0"/>
              <a:buChar char="o"/>
            </a:pPr>
            <a:r>
              <a:rPr lang="en-US" sz="3600" dirty="0">
                <a:solidFill>
                  <a:srgbClr val="002D62"/>
                </a:solidFill>
              </a:rPr>
              <a:t>Peninsula Conflict Resolution Center</a:t>
            </a:r>
          </a:p>
        </p:txBody>
      </p:sp>
      <p:pic>
        <p:nvPicPr>
          <p:cNvPr id="7" name="Picture 6">
            <a:extLst>
              <a:ext uri="{FF2B5EF4-FFF2-40B4-BE49-F238E27FC236}">
                <a16:creationId xmlns:a16="http://schemas.microsoft.com/office/drawing/2014/main" id="{B1C64368-0C81-4594-A3BB-071C835117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78193" y="2478616"/>
            <a:ext cx="1931465" cy="2309499"/>
          </a:xfrm>
          <a:prstGeom prst="rect">
            <a:avLst/>
          </a:prstGeom>
        </p:spPr>
      </p:pic>
      <p:pic>
        <p:nvPicPr>
          <p:cNvPr id="8" name="Picture 7">
            <a:extLst>
              <a:ext uri="{FF2B5EF4-FFF2-40B4-BE49-F238E27FC236}">
                <a16:creationId xmlns:a16="http://schemas.microsoft.com/office/drawing/2014/main" id="{11E4A269-A6DA-4E3E-B665-DA77637C9A05}"/>
              </a:ext>
            </a:extLst>
          </p:cNvPr>
          <p:cNvPicPr>
            <a:picLocks noChangeAspect="1"/>
          </p:cNvPicPr>
          <p:nvPr/>
        </p:nvPicPr>
        <p:blipFill>
          <a:blip r:embed="rId4"/>
          <a:stretch>
            <a:fillRect/>
          </a:stretch>
        </p:blipFill>
        <p:spPr>
          <a:xfrm>
            <a:off x="9714366" y="5130555"/>
            <a:ext cx="3944639" cy="370491"/>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CEF0A85D-D6A2-4F7F-B944-EC851602E8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4276" y="6030120"/>
            <a:ext cx="4114729" cy="753171"/>
          </a:xfrm>
          <a:prstGeom prst="rect">
            <a:avLst/>
          </a:prstGeom>
        </p:spPr>
      </p:pic>
      <p:sp>
        <p:nvSpPr>
          <p:cNvPr id="10" name="TextBox 9">
            <a:extLst>
              <a:ext uri="{FF2B5EF4-FFF2-40B4-BE49-F238E27FC236}">
                <a16:creationId xmlns:a16="http://schemas.microsoft.com/office/drawing/2014/main" id="{43481759-AA45-4F6B-83DA-70A68A11E456}"/>
              </a:ext>
            </a:extLst>
          </p:cNvPr>
          <p:cNvSpPr txBox="1"/>
          <p:nvPr/>
        </p:nvSpPr>
        <p:spPr>
          <a:xfrm>
            <a:off x="0" y="928523"/>
            <a:ext cx="1463040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INTRODUCTION &amp; WELCOME</a:t>
            </a:r>
          </a:p>
        </p:txBody>
      </p:sp>
    </p:spTree>
    <p:extLst>
      <p:ext uri="{BB962C8B-B14F-4D97-AF65-F5344CB8AC3E}">
        <p14:creationId xmlns:p14="http://schemas.microsoft.com/office/powerpoint/2010/main" val="1547197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DB1A1D-B912-4196-A6A3-EB49196EFE5A}"/>
              </a:ext>
            </a:extLst>
          </p:cNvPr>
          <p:cNvSpPr txBox="1">
            <a:spLocks/>
          </p:cNvSpPr>
          <p:nvPr/>
        </p:nvSpPr>
        <p:spPr>
          <a:xfrm>
            <a:off x="0" y="0"/>
            <a:ext cx="14630400" cy="2027104"/>
          </a:xfrm>
          <a:prstGeom prst="rect">
            <a:avLst/>
          </a:prstGeom>
          <a:solidFill>
            <a:srgbClr val="002D62"/>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226B23A1-DF9E-4135-9034-AF3D4A8C2F3F}"/>
              </a:ext>
            </a:extLst>
          </p:cNvPr>
          <p:cNvSpPr txBox="1"/>
          <p:nvPr/>
        </p:nvSpPr>
        <p:spPr>
          <a:xfrm>
            <a:off x="914400" y="560112"/>
            <a:ext cx="12763499" cy="769441"/>
          </a:xfrm>
          <a:prstGeom prst="rect">
            <a:avLst/>
          </a:prstGeom>
          <a:noFill/>
        </p:spPr>
        <p:txBody>
          <a:bodyPr wrap="square" rtlCol="0">
            <a:spAutoFit/>
          </a:bodyPr>
          <a:lstStyle/>
          <a:p>
            <a:pPr algn="ctr"/>
            <a:r>
              <a:rPr lang="en-US" sz="4400" b="1" dirty="0">
                <a:solidFill>
                  <a:schemeClr val="bg1"/>
                </a:solidFill>
                <a:latin typeface="Century Gothic" panose="020B0502020202020204" pitchFamily="34" charset="0"/>
              </a:rPr>
              <a:t>Update Below Market Rate (BMR) Ordinance</a:t>
            </a:r>
            <a:endParaRPr lang="en-US" sz="44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DA426086-4CFC-4D6C-8CE0-33F3B777DDD4}"/>
              </a:ext>
            </a:extLst>
          </p:cNvPr>
          <p:cNvSpPr txBox="1"/>
          <p:nvPr/>
        </p:nvSpPr>
        <p:spPr>
          <a:xfrm>
            <a:off x="914400" y="2978326"/>
            <a:ext cx="7737231" cy="4565352"/>
          </a:xfrm>
          <a:prstGeom prst="rect">
            <a:avLst/>
          </a:prstGeom>
          <a:noFill/>
        </p:spPr>
        <p:txBody>
          <a:bodyPr wrap="square" rtlCol="0" anchor="t">
            <a:spAutoFit/>
          </a:bodyPr>
          <a:lstStyle/>
          <a:p>
            <a:pPr>
              <a:spcAft>
                <a:spcPts val="1600"/>
              </a:spcAft>
            </a:pPr>
            <a:r>
              <a:rPr lang="en-US" sz="3600" i="1" dirty="0"/>
              <a:t>We are studying ways to maximize the number of affordable units being built. </a:t>
            </a:r>
            <a:endParaRPr lang="en-US" sz="3600" i="1" dirty="0">
              <a:cs typeface="Calibri"/>
            </a:endParaRPr>
          </a:p>
          <a:p>
            <a:pPr algn="just">
              <a:spcAft>
                <a:spcPts val="1600"/>
              </a:spcAft>
            </a:pPr>
            <a:endParaRPr lang="en-US" sz="1200" i="1" dirty="0">
              <a:cs typeface="Calibri"/>
            </a:endParaRPr>
          </a:p>
          <a:p>
            <a:pPr marL="457200" indent="-457200">
              <a:spcAft>
                <a:spcPts val="1600"/>
              </a:spcAft>
              <a:buFont typeface="Arial" panose="020B0604020202020204" pitchFamily="34" charset="0"/>
              <a:buChar char="•"/>
            </a:pPr>
            <a:r>
              <a:rPr lang="en-US" sz="3600" i="1" dirty="0">
                <a:solidFill>
                  <a:schemeClr val="accent6">
                    <a:lumMod val="75000"/>
                  </a:schemeClr>
                </a:solidFill>
              </a:rPr>
              <a:t>Last year, City Council amended laws to require developers to include (BMR) units in residential rental developments and eliminated the in-lieu fee option</a:t>
            </a:r>
            <a:endParaRPr lang="en-US" sz="3600" i="1" dirty="0">
              <a:solidFill>
                <a:schemeClr val="accent6">
                  <a:lumMod val="75000"/>
                </a:schemeClr>
              </a:solidFill>
              <a:cs typeface="Calibri"/>
            </a:endParaRPr>
          </a:p>
        </p:txBody>
      </p:sp>
      <p:sp>
        <p:nvSpPr>
          <p:cNvPr id="2" name="Rectangle 1">
            <a:extLst>
              <a:ext uri="{FF2B5EF4-FFF2-40B4-BE49-F238E27FC236}">
                <a16:creationId xmlns:a16="http://schemas.microsoft.com/office/drawing/2014/main" id="{D40C3CD9-51C6-4C2C-B75C-A87B3DEBDA0D}"/>
              </a:ext>
            </a:extLst>
          </p:cNvPr>
          <p:cNvSpPr/>
          <p:nvPr/>
        </p:nvSpPr>
        <p:spPr>
          <a:xfrm>
            <a:off x="952501" y="2122119"/>
            <a:ext cx="3033203" cy="646331"/>
          </a:xfrm>
          <a:prstGeom prst="rect">
            <a:avLst/>
          </a:prstGeom>
        </p:spPr>
        <p:txBody>
          <a:bodyPr wrap="none" anchor="t">
            <a:spAutoFit/>
          </a:bodyPr>
          <a:lstStyle/>
          <a:p>
            <a:pPr lvl="0"/>
            <a:r>
              <a:rPr lang="en-US" sz="3600" b="1" i="1" dirty="0">
                <a:solidFill>
                  <a:schemeClr val="accent6">
                    <a:lumMod val="75000"/>
                  </a:schemeClr>
                </a:solidFill>
              </a:rPr>
              <a:t>SUMMER 2020</a:t>
            </a:r>
            <a:endParaRPr lang="en-US" sz="3600" b="1" i="1" dirty="0">
              <a:solidFill>
                <a:schemeClr val="accent6">
                  <a:lumMod val="75000"/>
                </a:schemeClr>
              </a:solidFill>
              <a:cs typeface="Calibri"/>
            </a:endParaRPr>
          </a:p>
        </p:txBody>
      </p:sp>
      <p:pic>
        <p:nvPicPr>
          <p:cNvPr id="4" name="Picture 3" descr="A living room filled with furniture and a large window&#10;&#10;Description automatically generated">
            <a:extLst>
              <a:ext uri="{FF2B5EF4-FFF2-40B4-BE49-F238E27FC236}">
                <a16:creationId xmlns:a16="http://schemas.microsoft.com/office/drawing/2014/main" id="{48265B00-4893-4CCC-9C8C-892BB2EFD2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074"/>
          <a:stretch/>
        </p:blipFill>
        <p:spPr>
          <a:xfrm>
            <a:off x="8972963" y="2199341"/>
            <a:ext cx="4704937" cy="2219577"/>
          </a:xfrm>
          <a:prstGeom prst="rect">
            <a:avLst/>
          </a:prstGeom>
        </p:spPr>
      </p:pic>
      <p:pic>
        <p:nvPicPr>
          <p:cNvPr id="8" name="Picture 7" descr="A bedroom with a wooden door&#10;&#10;Description automatically generated">
            <a:extLst>
              <a:ext uri="{FF2B5EF4-FFF2-40B4-BE49-F238E27FC236}">
                <a16:creationId xmlns:a16="http://schemas.microsoft.com/office/drawing/2014/main" id="{95BFEAC0-375F-43A8-9D83-E7EF8D8531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07"/>
          <a:stretch/>
        </p:blipFill>
        <p:spPr>
          <a:xfrm>
            <a:off x="8972961" y="4670525"/>
            <a:ext cx="4704939" cy="2644675"/>
          </a:xfrm>
          <a:prstGeom prst="rect">
            <a:avLst/>
          </a:prstGeom>
        </p:spPr>
      </p:pic>
      <p:sp>
        <p:nvSpPr>
          <p:cNvPr id="10" name="Rectangle: Rounded Corners 9">
            <a:extLst>
              <a:ext uri="{FF2B5EF4-FFF2-40B4-BE49-F238E27FC236}">
                <a16:creationId xmlns:a16="http://schemas.microsoft.com/office/drawing/2014/main" id="{EFF660CF-203A-49B8-89DF-6BCA91753793}"/>
              </a:ext>
            </a:extLst>
          </p:cNvPr>
          <p:cNvSpPr/>
          <p:nvPr/>
        </p:nvSpPr>
        <p:spPr>
          <a:xfrm>
            <a:off x="9926945" y="4142670"/>
            <a:ext cx="2796970" cy="804104"/>
          </a:xfrm>
          <a:prstGeom prst="roundRect">
            <a:avLst/>
          </a:prstGeom>
          <a:solidFill>
            <a:srgbClr val="0FA6E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200" b="1" dirty="0"/>
              <a:t>Trestle Apartments</a:t>
            </a:r>
            <a:r>
              <a:rPr lang="en-US" sz="2200" dirty="0"/>
              <a:t> </a:t>
            </a:r>
            <a:br>
              <a:rPr lang="en-US" sz="2200" dirty="0"/>
            </a:br>
            <a:r>
              <a:rPr lang="en-US" sz="2200" dirty="0"/>
              <a:t>333 El Camino Real</a:t>
            </a:r>
          </a:p>
        </p:txBody>
      </p:sp>
    </p:spTree>
    <p:extLst>
      <p:ext uri="{BB962C8B-B14F-4D97-AF65-F5344CB8AC3E}">
        <p14:creationId xmlns:p14="http://schemas.microsoft.com/office/powerpoint/2010/main" val="1763723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DB1A1D-B912-4196-A6A3-EB49196EFE5A}"/>
              </a:ext>
            </a:extLst>
          </p:cNvPr>
          <p:cNvSpPr txBox="1">
            <a:spLocks/>
          </p:cNvSpPr>
          <p:nvPr/>
        </p:nvSpPr>
        <p:spPr>
          <a:xfrm>
            <a:off x="0" y="0"/>
            <a:ext cx="14630400" cy="2027104"/>
          </a:xfrm>
          <a:prstGeom prst="rect">
            <a:avLst/>
          </a:prstGeom>
          <a:solidFill>
            <a:srgbClr val="002D62"/>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226B23A1-DF9E-4135-9034-AF3D4A8C2F3F}"/>
              </a:ext>
            </a:extLst>
          </p:cNvPr>
          <p:cNvSpPr txBox="1"/>
          <p:nvPr/>
        </p:nvSpPr>
        <p:spPr>
          <a:xfrm>
            <a:off x="914400" y="951222"/>
            <a:ext cx="12763499" cy="769441"/>
          </a:xfrm>
          <a:prstGeom prst="rect">
            <a:avLst/>
          </a:prstGeom>
          <a:noFill/>
        </p:spPr>
        <p:txBody>
          <a:bodyPr wrap="square" rtlCol="0">
            <a:spAutoFit/>
          </a:bodyPr>
          <a:lstStyle/>
          <a:p>
            <a:pPr algn="ctr"/>
            <a:r>
              <a:rPr lang="en-US" sz="4400" b="1" dirty="0">
                <a:solidFill>
                  <a:schemeClr val="bg1"/>
                </a:solidFill>
                <a:latin typeface="Century Gothic" panose="020B0502020202020204" pitchFamily="34" charset="0"/>
              </a:rPr>
              <a:t>Shared Housing</a:t>
            </a:r>
            <a:endParaRPr lang="en-US" sz="44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DA426086-4CFC-4D6C-8CE0-33F3B777DDD4}"/>
              </a:ext>
            </a:extLst>
          </p:cNvPr>
          <p:cNvSpPr txBox="1"/>
          <p:nvPr/>
        </p:nvSpPr>
        <p:spPr>
          <a:xfrm>
            <a:off x="644769" y="2371288"/>
            <a:ext cx="6665823" cy="4380686"/>
          </a:xfrm>
          <a:prstGeom prst="rect">
            <a:avLst/>
          </a:prstGeom>
          <a:noFill/>
        </p:spPr>
        <p:txBody>
          <a:bodyPr wrap="square" rtlCol="0">
            <a:spAutoFit/>
          </a:bodyPr>
          <a:lstStyle/>
          <a:p>
            <a:pPr>
              <a:spcAft>
                <a:spcPts val="1600"/>
              </a:spcAft>
            </a:pPr>
            <a:r>
              <a:rPr lang="en-US" sz="3600" dirty="0"/>
              <a:t>“</a:t>
            </a:r>
            <a:r>
              <a:rPr lang="en-US" sz="3600" i="1" dirty="0"/>
              <a:t>HIP Housing matches people who have space in their home with people needing an affordable place to live.”</a:t>
            </a:r>
          </a:p>
          <a:p>
            <a:pPr algn="just">
              <a:spcAft>
                <a:spcPts val="1600"/>
              </a:spcAft>
            </a:pPr>
            <a:endParaRPr lang="en-US" sz="3600" dirty="0"/>
          </a:p>
          <a:p>
            <a:pPr marL="457200" indent="-457200">
              <a:spcAft>
                <a:spcPts val="1600"/>
              </a:spcAft>
              <a:buFont typeface="Arial" panose="020B0604020202020204" pitchFamily="34" charset="0"/>
              <a:buChar char="•"/>
            </a:pPr>
            <a:r>
              <a:rPr lang="en-US" sz="3600" dirty="0">
                <a:solidFill>
                  <a:schemeClr val="accent6">
                    <a:lumMod val="75000"/>
                  </a:schemeClr>
                </a:solidFill>
              </a:rPr>
              <a:t>For more information, visit </a:t>
            </a:r>
            <a:r>
              <a:rPr lang="en-US" sz="3600" b="1" dirty="0">
                <a:solidFill>
                  <a:schemeClr val="accent6">
                    <a:lumMod val="75000"/>
                  </a:schemeClr>
                </a:solidFill>
              </a:rPr>
              <a:t>hiphousing.org</a:t>
            </a:r>
            <a:endParaRPr lang="en-US" sz="3200" dirty="0">
              <a:solidFill>
                <a:schemeClr val="accent6">
                  <a:lumMod val="75000"/>
                </a:schemeClr>
              </a:solidFill>
            </a:endParaRPr>
          </a:p>
        </p:txBody>
      </p:sp>
      <p:pic>
        <p:nvPicPr>
          <p:cNvPr id="16" name="Picture 15">
            <a:extLst>
              <a:ext uri="{FF2B5EF4-FFF2-40B4-BE49-F238E27FC236}">
                <a16:creationId xmlns:a16="http://schemas.microsoft.com/office/drawing/2014/main" id="{B5107027-B282-411A-85BB-19EFDEC8AC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37056" y="2371288"/>
            <a:ext cx="3000187" cy="4392129"/>
          </a:xfrm>
          <a:prstGeom prst="rect">
            <a:avLst/>
          </a:prstGeom>
        </p:spPr>
      </p:pic>
      <p:pic>
        <p:nvPicPr>
          <p:cNvPr id="17" name="Picture 16">
            <a:extLst>
              <a:ext uri="{FF2B5EF4-FFF2-40B4-BE49-F238E27FC236}">
                <a16:creationId xmlns:a16="http://schemas.microsoft.com/office/drawing/2014/main" id="{292F63AE-3EB0-45D4-95F0-000373F76B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63706" y="2371288"/>
            <a:ext cx="2914193" cy="4392128"/>
          </a:xfrm>
          <a:prstGeom prst="rect">
            <a:avLst/>
          </a:prstGeom>
        </p:spPr>
      </p:pic>
    </p:spTree>
    <p:extLst>
      <p:ext uri="{BB962C8B-B14F-4D97-AF65-F5344CB8AC3E}">
        <p14:creationId xmlns:p14="http://schemas.microsoft.com/office/powerpoint/2010/main" val="1031981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DB1A1D-B912-4196-A6A3-EB49196EFE5A}"/>
              </a:ext>
            </a:extLst>
          </p:cNvPr>
          <p:cNvSpPr txBox="1">
            <a:spLocks/>
          </p:cNvSpPr>
          <p:nvPr/>
        </p:nvSpPr>
        <p:spPr>
          <a:xfrm>
            <a:off x="0" y="0"/>
            <a:ext cx="14630400" cy="2027104"/>
          </a:xfrm>
          <a:prstGeom prst="rect">
            <a:avLst/>
          </a:prstGeom>
          <a:solidFill>
            <a:srgbClr val="002D62"/>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9" name="TextBox 8">
            <a:extLst>
              <a:ext uri="{FF2B5EF4-FFF2-40B4-BE49-F238E27FC236}">
                <a16:creationId xmlns:a16="http://schemas.microsoft.com/office/drawing/2014/main" id="{226B23A1-DF9E-4135-9034-AF3D4A8C2F3F}"/>
              </a:ext>
            </a:extLst>
          </p:cNvPr>
          <p:cNvSpPr txBox="1"/>
          <p:nvPr/>
        </p:nvSpPr>
        <p:spPr>
          <a:xfrm>
            <a:off x="914400" y="951222"/>
            <a:ext cx="12763499" cy="769441"/>
          </a:xfrm>
          <a:prstGeom prst="rect">
            <a:avLst/>
          </a:prstGeom>
          <a:noFill/>
        </p:spPr>
        <p:txBody>
          <a:bodyPr wrap="square" rtlCol="0">
            <a:spAutoFit/>
          </a:bodyPr>
          <a:lstStyle/>
          <a:p>
            <a:pPr algn="ctr"/>
            <a:r>
              <a:rPr lang="en-US" sz="4400" b="1" dirty="0">
                <a:solidFill>
                  <a:schemeClr val="bg1"/>
                </a:solidFill>
                <a:latin typeface="Century Gothic" panose="020B0502020202020204" pitchFamily="34" charset="0"/>
              </a:rPr>
              <a:t>Support for Renters and Homeowners </a:t>
            </a:r>
            <a:endParaRPr lang="en-US" sz="4400" dirty="0">
              <a:solidFill>
                <a:schemeClr val="bg1"/>
              </a:solidFill>
              <a:latin typeface="Century Gothic" panose="020B0502020202020204" pitchFamily="34" charset="0"/>
            </a:endParaRPr>
          </a:p>
        </p:txBody>
      </p:sp>
      <p:sp>
        <p:nvSpPr>
          <p:cNvPr id="6" name="TextBox 5">
            <a:extLst>
              <a:ext uri="{FF2B5EF4-FFF2-40B4-BE49-F238E27FC236}">
                <a16:creationId xmlns:a16="http://schemas.microsoft.com/office/drawing/2014/main" id="{DA426086-4CFC-4D6C-8CE0-33F3B777DDD4}"/>
              </a:ext>
            </a:extLst>
          </p:cNvPr>
          <p:cNvSpPr txBox="1"/>
          <p:nvPr/>
        </p:nvSpPr>
        <p:spPr>
          <a:xfrm>
            <a:off x="808444" y="2361691"/>
            <a:ext cx="6588071" cy="1200329"/>
          </a:xfrm>
          <a:prstGeom prst="rect">
            <a:avLst/>
          </a:prstGeom>
          <a:noFill/>
        </p:spPr>
        <p:txBody>
          <a:bodyPr wrap="square" rtlCol="0" anchor="t">
            <a:spAutoFit/>
          </a:bodyPr>
          <a:lstStyle/>
          <a:p>
            <a:pPr>
              <a:spcAft>
                <a:spcPts val="1600"/>
              </a:spcAft>
            </a:pPr>
            <a:r>
              <a:rPr lang="en-US" sz="3600" i="1" dirty="0"/>
              <a:t>“Provide additional support to renters and homeowners.”</a:t>
            </a:r>
            <a:endParaRPr lang="en-US" sz="3600" i="1" dirty="0">
              <a:cs typeface="Calibri"/>
            </a:endParaRPr>
          </a:p>
        </p:txBody>
      </p:sp>
      <p:sp>
        <p:nvSpPr>
          <p:cNvPr id="2" name="Rectangle 1"/>
          <p:cNvSpPr/>
          <p:nvPr/>
        </p:nvSpPr>
        <p:spPr>
          <a:xfrm>
            <a:off x="984290" y="3855139"/>
            <a:ext cx="6826266" cy="2554545"/>
          </a:xfrm>
          <a:prstGeom prst="rect">
            <a:avLst/>
          </a:prstGeom>
        </p:spPr>
        <p:txBody>
          <a:bodyPr wrap="square" anchor="t">
            <a:spAutoFit/>
          </a:bodyPr>
          <a:lstStyle/>
          <a:p>
            <a:pPr marL="457200" indent="-457200">
              <a:spcAft>
                <a:spcPts val="1600"/>
              </a:spcAft>
              <a:buFont typeface="Arial" panose="020B0604020202020204" pitchFamily="34" charset="0"/>
              <a:buChar char="•"/>
            </a:pPr>
            <a:r>
              <a:rPr lang="en-US" sz="3200" dirty="0">
                <a:solidFill>
                  <a:schemeClr val="accent6">
                    <a:lumMod val="75000"/>
                  </a:schemeClr>
                </a:solidFill>
              </a:rPr>
              <a:t>Emergency assistance paying rent or utilities, relocation assistance, help with repairs and modernization, tenant and landlord counseling, </a:t>
            </a:r>
            <a:br>
              <a:rPr lang="en-US" sz="3200" dirty="0">
                <a:solidFill>
                  <a:schemeClr val="accent6">
                    <a:lumMod val="75000"/>
                  </a:schemeClr>
                </a:solidFill>
              </a:rPr>
            </a:br>
            <a:r>
              <a:rPr lang="en-US" sz="3200" dirty="0">
                <a:solidFill>
                  <a:schemeClr val="accent6">
                    <a:lumMod val="75000"/>
                  </a:schemeClr>
                </a:solidFill>
              </a:rPr>
              <a:t>legal help, volunteer support, etc.</a:t>
            </a:r>
            <a:endParaRPr lang="en-US" sz="3200" dirty="0">
              <a:solidFill>
                <a:schemeClr val="accent6">
                  <a:lumMod val="75000"/>
                </a:schemeClr>
              </a:solidFill>
              <a:cs typeface="Calibri"/>
            </a:endParaRPr>
          </a:p>
        </p:txBody>
      </p:sp>
      <p:pic>
        <p:nvPicPr>
          <p:cNvPr id="3" name="Picture 3">
            <a:extLst>
              <a:ext uri="{FF2B5EF4-FFF2-40B4-BE49-F238E27FC236}">
                <a16:creationId xmlns:a16="http://schemas.microsoft.com/office/drawing/2014/main" id="{93E64CFA-6AB9-4AC8-95CD-FF9E2B3A0ECB}"/>
              </a:ext>
            </a:extLst>
          </p:cNvPr>
          <p:cNvPicPr>
            <a:picLocks noChangeAspect="1"/>
          </p:cNvPicPr>
          <p:nvPr/>
        </p:nvPicPr>
        <p:blipFill>
          <a:blip r:embed="rId3"/>
          <a:stretch>
            <a:fillRect/>
          </a:stretch>
        </p:blipFill>
        <p:spPr>
          <a:xfrm>
            <a:off x="8535372" y="2359886"/>
            <a:ext cx="5142770" cy="3439937"/>
          </a:xfrm>
          <a:prstGeom prst="rect">
            <a:avLst/>
          </a:prstGeom>
        </p:spPr>
      </p:pic>
      <p:sp>
        <p:nvSpPr>
          <p:cNvPr id="5" name="TextBox 4">
            <a:extLst>
              <a:ext uri="{FF2B5EF4-FFF2-40B4-BE49-F238E27FC236}">
                <a16:creationId xmlns:a16="http://schemas.microsoft.com/office/drawing/2014/main" id="{228D132C-A3BB-4AF0-B6D1-E9C364D40DAB}"/>
              </a:ext>
            </a:extLst>
          </p:cNvPr>
          <p:cNvSpPr txBox="1"/>
          <p:nvPr/>
        </p:nvSpPr>
        <p:spPr>
          <a:xfrm>
            <a:off x="8424711" y="5947968"/>
            <a:ext cx="541068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Programs such as </a:t>
            </a:r>
            <a:r>
              <a:rPr lang="en-US" sz="2400" b="1" dirty="0"/>
              <a:t>Rebuilding Together Peninsula </a:t>
            </a:r>
            <a:r>
              <a:rPr lang="en-US" sz="2400" dirty="0"/>
              <a:t>offer free </a:t>
            </a:r>
            <a:r>
              <a:rPr lang="en-US" sz="2400" dirty="0">
                <a:ea typeface="+mn-lt"/>
                <a:cs typeface="+mn-lt"/>
              </a:rPr>
              <a:t>home repairs for qualified homeowners</a:t>
            </a:r>
            <a:endParaRPr lang="en-US" sz="2400" dirty="0">
              <a:cs typeface="Calibri"/>
            </a:endParaRPr>
          </a:p>
        </p:txBody>
      </p:sp>
    </p:spTree>
    <p:extLst>
      <p:ext uri="{BB962C8B-B14F-4D97-AF65-F5344CB8AC3E}">
        <p14:creationId xmlns:p14="http://schemas.microsoft.com/office/powerpoint/2010/main" val="1616145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426086-4CFC-4D6C-8CE0-33F3B777DDD4}"/>
              </a:ext>
            </a:extLst>
          </p:cNvPr>
          <p:cNvSpPr txBox="1"/>
          <p:nvPr/>
        </p:nvSpPr>
        <p:spPr>
          <a:xfrm>
            <a:off x="914400" y="2978326"/>
            <a:ext cx="6928338" cy="3826689"/>
          </a:xfrm>
          <a:prstGeom prst="rect">
            <a:avLst/>
          </a:prstGeom>
          <a:noFill/>
        </p:spPr>
        <p:txBody>
          <a:bodyPr wrap="square" rtlCol="0" anchor="t">
            <a:spAutoFit/>
          </a:bodyPr>
          <a:lstStyle/>
          <a:p>
            <a:pPr>
              <a:spcAft>
                <a:spcPts val="1600"/>
              </a:spcAft>
            </a:pPr>
            <a:r>
              <a:rPr lang="en-US" sz="3600" i="1" dirty="0"/>
              <a:t>We are looking for creative ways to use land already zoned for housing.</a:t>
            </a:r>
            <a:endParaRPr lang="en-US" sz="3600" i="1" dirty="0">
              <a:cs typeface="Calibri"/>
            </a:endParaRPr>
          </a:p>
          <a:p>
            <a:pPr marL="457200" indent="-457200">
              <a:spcAft>
                <a:spcPts val="1600"/>
              </a:spcAft>
              <a:buFont typeface="Arial" panose="020B0604020202020204" pitchFamily="34" charset="0"/>
              <a:buChar char="•"/>
            </a:pPr>
            <a:r>
              <a:rPr lang="en-US" sz="3600" dirty="0">
                <a:solidFill>
                  <a:schemeClr val="accent6">
                    <a:lumMod val="75000"/>
                  </a:schemeClr>
                </a:solidFill>
              </a:rPr>
              <a:t>Review the General Plan and Zoning to identify where changes in density can occur</a:t>
            </a:r>
            <a:endParaRPr lang="en-US" sz="3600" dirty="0">
              <a:solidFill>
                <a:schemeClr val="accent6">
                  <a:lumMod val="75000"/>
                </a:schemeClr>
              </a:solidFill>
              <a:cs typeface="Calibri"/>
            </a:endParaRPr>
          </a:p>
          <a:p>
            <a:pPr marL="457200" indent="-457200">
              <a:spcAft>
                <a:spcPts val="1600"/>
              </a:spcAft>
              <a:buFont typeface="Arial" panose="020B0604020202020204" pitchFamily="34" charset="0"/>
              <a:buChar char="•"/>
            </a:pPr>
            <a:r>
              <a:rPr lang="en-US" sz="3600" dirty="0">
                <a:solidFill>
                  <a:schemeClr val="accent6">
                    <a:lumMod val="75000"/>
                  </a:schemeClr>
                </a:solidFill>
              </a:rPr>
              <a:t>Increase housing supply </a:t>
            </a:r>
            <a:endParaRPr lang="en-US" sz="3600" dirty="0">
              <a:solidFill>
                <a:schemeClr val="accent6">
                  <a:lumMod val="75000"/>
                </a:schemeClr>
              </a:solidFill>
              <a:cs typeface="Calibri"/>
            </a:endParaRPr>
          </a:p>
        </p:txBody>
      </p:sp>
      <p:sp>
        <p:nvSpPr>
          <p:cNvPr id="2" name="Rectangle 1">
            <a:extLst>
              <a:ext uri="{FF2B5EF4-FFF2-40B4-BE49-F238E27FC236}">
                <a16:creationId xmlns:a16="http://schemas.microsoft.com/office/drawing/2014/main" id="{D40C3CD9-51C6-4C2C-B75C-A87B3DEBDA0D}"/>
              </a:ext>
            </a:extLst>
          </p:cNvPr>
          <p:cNvSpPr/>
          <p:nvPr/>
        </p:nvSpPr>
        <p:spPr>
          <a:xfrm>
            <a:off x="952501" y="2180734"/>
            <a:ext cx="5655715" cy="646331"/>
          </a:xfrm>
          <a:prstGeom prst="rect">
            <a:avLst/>
          </a:prstGeom>
        </p:spPr>
        <p:txBody>
          <a:bodyPr wrap="none" anchor="t">
            <a:spAutoFit/>
          </a:bodyPr>
          <a:lstStyle/>
          <a:p>
            <a:pPr lvl="0"/>
            <a:r>
              <a:rPr lang="en-US" sz="3600" b="1" i="1" dirty="0">
                <a:solidFill>
                  <a:schemeClr val="accent6">
                    <a:lumMod val="75000"/>
                  </a:schemeClr>
                </a:solidFill>
              </a:rPr>
              <a:t>SUMMER 2019-SPRING 2020</a:t>
            </a:r>
            <a:endParaRPr lang="en-US" sz="3600" b="1" i="1" dirty="0">
              <a:solidFill>
                <a:schemeClr val="accent6">
                  <a:lumMod val="75000"/>
                </a:schemeClr>
              </a:solidFill>
              <a:cs typeface="Calibri"/>
            </a:endParaRPr>
          </a:p>
        </p:txBody>
      </p:sp>
      <p:pic>
        <p:nvPicPr>
          <p:cNvPr id="3" name="Picture 2">
            <a:extLst>
              <a:ext uri="{FF2B5EF4-FFF2-40B4-BE49-F238E27FC236}">
                <a16:creationId xmlns:a16="http://schemas.microsoft.com/office/drawing/2014/main" id="{F037098D-0E8C-4613-9144-0A47726BF3A8}"/>
              </a:ext>
            </a:extLst>
          </p:cNvPr>
          <p:cNvPicPr>
            <a:picLocks noChangeAspect="1"/>
          </p:cNvPicPr>
          <p:nvPr/>
        </p:nvPicPr>
        <p:blipFill>
          <a:blip r:embed="rId3"/>
          <a:stretch>
            <a:fillRect/>
          </a:stretch>
        </p:blipFill>
        <p:spPr>
          <a:xfrm>
            <a:off x="8022184" y="2309091"/>
            <a:ext cx="5655715" cy="4921033"/>
          </a:xfrm>
          <a:prstGeom prst="rect">
            <a:avLst/>
          </a:prstGeom>
        </p:spPr>
      </p:pic>
      <p:sp>
        <p:nvSpPr>
          <p:cNvPr id="8" name="Title 1"/>
          <p:cNvSpPr txBox="1">
            <a:spLocks/>
          </p:cNvSpPr>
          <p:nvPr/>
        </p:nvSpPr>
        <p:spPr>
          <a:xfrm>
            <a:off x="0" y="0"/>
            <a:ext cx="14630400" cy="2027104"/>
          </a:xfrm>
          <a:prstGeom prst="rect">
            <a:avLst/>
          </a:prstGeom>
          <a:solidFill>
            <a:srgbClr val="002D62"/>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marL="0" marR="0" lvl="0" indent="0" algn="ctr" defTabSz="1306220" rtl="0" eaLnBrk="1" fontAlgn="auto" latinLnBrk="0" hangingPunct="1">
              <a:lnSpc>
                <a:spcPct val="100000"/>
              </a:lnSpc>
              <a:spcBef>
                <a:spcPct val="0"/>
              </a:spcBef>
              <a:spcAft>
                <a:spcPts val="0"/>
              </a:spcAft>
              <a:buClrTx/>
              <a:buSzTx/>
              <a:buFontTx/>
              <a:buNone/>
              <a:tabLst/>
              <a:defRPr/>
            </a:pPr>
            <a:endParaRPr kumimoji="0" lang="en-US" sz="4200" b="1" i="0" u="none" strike="noStrike" kern="1200" cap="all" spc="-86"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1" name="TextBox 10"/>
          <p:cNvSpPr txBox="1"/>
          <p:nvPr/>
        </p:nvSpPr>
        <p:spPr>
          <a:xfrm>
            <a:off x="1820743" y="925758"/>
            <a:ext cx="10968500" cy="769441"/>
          </a:xfrm>
          <a:prstGeom prst="rect">
            <a:avLst/>
          </a:prstGeom>
          <a:noFill/>
        </p:spPr>
        <p:txBody>
          <a:bodyPr wrap="square" rtlCol="0">
            <a:spAutoFit/>
          </a:bodyPr>
          <a:lstStyle/>
          <a:p>
            <a:pPr marL="0" marR="0" lvl="0" indent="0" algn="ctr" defTabSz="146304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Update the General Plan</a:t>
            </a:r>
            <a:r>
              <a:rPr kumimoji="0" lang="en-US" sz="4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and Zoning</a:t>
            </a:r>
            <a:endParaRPr kumimoji="0" lang="en-US"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201197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002D62"/>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marL="0" marR="0" lvl="0" indent="0" algn="ctr" defTabSz="1306220" rtl="0" eaLnBrk="1" fontAlgn="auto" latinLnBrk="0" hangingPunct="1">
              <a:lnSpc>
                <a:spcPct val="100000"/>
              </a:lnSpc>
              <a:spcBef>
                <a:spcPct val="0"/>
              </a:spcBef>
              <a:spcAft>
                <a:spcPts val="0"/>
              </a:spcAft>
              <a:buClrTx/>
              <a:buSzTx/>
              <a:buFontTx/>
              <a:buNone/>
              <a:tabLst/>
              <a:defRPr/>
            </a:pPr>
            <a:endParaRPr kumimoji="0" lang="en-US" sz="4200" b="1" i="0" u="none" strike="noStrike" kern="1200" cap="all" spc="-86"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TextBox 3"/>
          <p:cNvSpPr txBox="1"/>
          <p:nvPr/>
        </p:nvSpPr>
        <p:spPr>
          <a:xfrm>
            <a:off x="1820743" y="925758"/>
            <a:ext cx="10968500" cy="769441"/>
          </a:xfrm>
          <a:prstGeom prst="rect">
            <a:avLst/>
          </a:prstGeom>
          <a:noFill/>
        </p:spPr>
        <p:txBody>
          <a:bodyPr wrap="square" rtlCol="0">
            <a:spAutoFit/>
          </a:bodyPr>
          <a:lstStyle/>
          <a:p>
            <a:pPr marL="0" marR="0" lvl="0" indent="0" algn="ctr" defTabSz="146304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Update the Housing</a:t>
            </a:r>
            <a:r>
              <a:rPr kumimoji="0" lang="en-US" sz="44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Element</a:t>
            </a:r>
            <a:endParaRPr kumimoji="0" lang="en-US" sz="4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F748F76-A550-49A1-87B9-4921F14CCCFA}"/>
              </a:ext>
            </a:extLst>
          </p:cNvPr>
          <p:cNvSpPr txBox="1"/>
          <p:nvPr/>
        </p:nvSpPr>
        <p:spPr>
          <a:xfrm>
            <a:off x="952501" y="3213586"/>
            <a:ext cx="7442937" cy="4031873"/>
          </a:xfrm>
          <a:prstGeom prst="rect">
            <a:avLst/>
          </a:prstGeom>
          <a:noFill/>
        </p:spPr>
        <p:txBody>
          <a:bodyPr wrap="square" rtlCol="0" anchor="t">
            <a:spAutoFit/>
          </a:bodyPr>
          <a:lstStyle/>
          <a:p>
            <a:pPr>
              <a:spcAft>
                <a:spcPts val="1600"/>
              </a:spcAft>
              <a:defRPr/>
            </a:pPr>
            <a:r>
              <a:rPr kumimoji="0" lang="en-US" sz="3600" b="0" i="1" u="none" strike="noStrike" kern="1200" cap="none" spc="0" normalizeH="0" baseline="0" noProof="0" dirty="0">
                <a:ln>
                  <a:noFill/>
                </a:ln>
                <a:solidFill>
                  <a:prstClr val="black"/>
                </a:solidFill>
                <a:effectLst/>
                <a:uLnTx/>
                <a:uFillTx/>
                <a:latin typeface="Calibri"/>
              </a:rPr>
              <a:t>“We will update the City Housing Element by 2023.</a:t>
            </a:r>
            <a:r>
              <a:rPr lang="en-US" sz="3600" i="1" noProof="0" dirty="0">
                <a:solidFill>
                  <a:prstClr val="black"/>
                </a:solidFill>
                <a:latin typeface="Calibri"/>
              </a:rPr>
              <a:t>”</a:t>
            </a:r>
            <a:endParaRPr lang="en-US" sz="3600" i="1" dirty="0">
              <a:solidFill>
                <a:prstClr val="black"/>
              </a:solidFill>
              <a:latin typeface="Calibri"/>
            </a:endParaRPr>
          </a:p>
          <a:p>
            <a:pPr marL="457200" indent="-457200">
              <a:spcBef>
                <a:spcPts val="1600"/>
              </a:spcBef>
              <a:buFont typeface="Arial" panose="020B0604020202020204" pitchFamily="34" charset="0"/>
              <a:buChar char="•"/>
              <a:defRPr/>
            </a:pPr>
            <a:r>
              <a:rPr lang="en-US" sz="3600" dirty="0">
                <a:solidFill>
                  <a:schemeClr val="accent6">
                    <a:lumMod val="75000"/>
                  </a:schemeClr>
                </a:solidFill>
                <a:latin typeface="Calibri"/>
              </a:rPr>
              <a:t>The Housing Element describes </a:t>
            </a:r>
            <a:r>
              <a:rPr lang="en-US" sz="3600" u="sng" dirty="0">
                <a:solidFill>
                  <a:schemeClr val="accent6">
                    <a:lumMod val="75000"/>
                  </a:schemeClr>
                </a:solidFill>
                <a:latin typeface="Calibri"/>
              </a:rPr>
              <a:t>how</a:t>
            </a:r>
            <a:r>
              <a:rPr lang="en-US" sz="3600" dirty="0">
                <a:solidFill>
                  <a:schemeClr val="accent6">
                    <a:lumMod val="75000"/>
                  </a:schemeClr>
                </a:solidFill>
                <a:latin typeface="Calibri"/>
              </a:rPr>
              <a:t> the city will meet its housing goals.</a:t>
            </a:r>
          </a:p>
          <a:p>
            <a:pPr marL="457200" indent="-457200">
              <a:spcBef>
                <a:spcPts val="1600"/>
              </a:spcBef>
              <a:buFont typeface="Arial" panose="020B0604020202020204" pitchFamily="34" charset="0"/>
              <a:buChar char="•"/>
              <a:defRPr/>
            </a:pPr>
            <a:r>
              <a:rPr lang="en-US" sz="3600" dirty="0">
                <a:solidFill>
                  <a:schemeClr val="accent6">
                    <a:lumMod val="75000"/>
                  </a:schemeClr>
                </a:solidFill>
                <a:latin typeface="Calibri"/>
              </a:rPr>
              <a:t>Community input is an essential </a:t>
            </a:r>
            <a:br>
              <a:rPr lang="en-US" sz="3600" dirty="0">
                <a:solidFill>
                  <a:schemeClr val="accent6">
                    <a:lumMod val="75000"/>
                  </a:schemeClr>
                </a:solidFill>
                <a:latin typeface="Calibri"/>
              </a:rPr>
            </a:br>
            <a:r>
              <a:rPr lang="en-US" sz="3600" dirty="0">
                <a:solidFill>
                  <a:schemeClr val="accent6">
                    <a:lumMod val="75000"/>
                  </a:schemeClr>
                </a:solidFill>
                <a:latin typeface="Calibri"/>
              </a:rPr>
              <a:t>part of this planning process.</a:t>
            </a:r>
            <a:endParaRPr lang="en-US" sz="3600" b="0" i="0" u="none" strike="noStrike" kern="1200" cap="none" spc="0" normalizeH="0" baseline="0" noProof="0" dirty="0">
              <a:ln>
                <a:noFill/>
              </a:ln>
              <a:solidFill>
                <a:schemeClr val="accent6">
                  <a:lumMod val="75000"/>
                </a:schemeClr>
              </a:solidFill>
              <a:effectLst/>
              <a:uLnTx/>
              <a:uFillTx/>
              <a:latin typeface="Calibri"/>
              <a:cs typeface="Calibri"/>
            </a:endParaRPr>
          </a:p>
        </p:txBody>
      </p:sp>
      <p:sp>
        <p:nvSpPr>
          <p:cNvPr id="8" name="Rectangle 7">
            <a:extLst>
              <a:ext uri="{FF2B5EF4-FFF2-40B4-BE49-F238E27FC236}">
                <a16:creationId xmlns:a16="http://schemas.microsoft.com/office/drawing/2014/main" id="{CBE4EF05-7A6D-4020-AA42-63470DE66302}"/>
              </a:ext>
            </a:extLst>
          </p:cNvPr>
          <p:cNvSpPr/>
          <p:nvPr/>
        </p:nvSpPr>
        <p:spPr>
          <a:xfrm>
            <a:off x="952501" y="2159727"/>
            <a:ext cx="3033203" cy="646331"/>
          </a:xfrm>
          <a:prstGeom prst="rect">
            <a:avLst/>
          </a:prstGeom>
        </p:spPr>
        <p:txBody>
          <a:bodyPr wrap="none" anchor="t">
            <a:spAutoFit/>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chemeClr val="accent6">
                    <a:lumMod val="75000"/>
                  </a:schemeClr>
                </a:solidFill>
                <a:effectLst/>
                <a:uLnTx/>
                <a:uFillTx/>
                <a:latin typeface="Calibri"/>
                <a:ea typeface="+mn-ea"/>
                <a:cs typeface="+mn-cs"/>
              </a:rPr>
              <a:t>SUMMER 2023</a:t>
            </a:r>
            <a:endParaRPr lang="en-US" sz="3600" b="1" i="1" u="none" strike="noStrike" kern="1200" cap="none" spc="0" normalizeH="0" baseline="0" noProof="0" dirty="0">
              <a:ln>
                <a:noFill/>
              </a:ln>
              <a:solidFill>
                <a:schemeClr val="accent6">
                  <a:lumMod val="75000"/>
                </a:schemeClr>
              </a:solidFill>
              <a:effectLst/>
              <a:uLnTx/>
              <a:uFillTx/>
              <a:latin typeface="Calibri"/>
              <a:cs typeface="Calibri"/>
            </a:endParaRPr>
          </a:p>
        </p:txBody>
      </p:sp>
      <p:grpSp>
        <p:nvGrpSpPr>
          <p:cNvPr id="3" name="Group 2">
            <a:extLst>
              <a:ext uri="{FF2B5EF4-FFF2-40B4-BE49-F238E27FC236}">
                <a16:creationId xmlns:a16="http://schemas.microsoft.com/office/drawing/2014/main" id="{2CC44E53-D596-4457-9377-B01CC5C2068C}"/>
              </a:ext>
            </a:extLst>
          </p:cNvPr>
          <p:cNvGrpSpPr/>
          <p:nvPr/>
        </p:nvGrpSpPr>
        <p:grpSpPr>
          <a:xfrm>
            <a:off x="8839394" y="3128708"/>
            <a:ext cx="5006868" cy="3774353"/>
            <a:chOff x="8391159" y="2722071"/>
            <a:chExt cx="5006868" cy="3774353"/>
          </a:xfrm>
          <a:effectLst>
            <a:outerShdw blurRad="50800" dist="38100" dir="2700000" algn="tl" rotWithShape="0">
              <a:prstClr val="black">
                <a:alpha val="40000"/>
              </a:prstClr>
            </a:outerShdw>
          </a:effectLst>
        </p:grpSpPr>
        <p:pic>
          <p:nvPicPr>
            <p:cNvPr id="2" name="Picture 1">
              <a:extLst>
                <a:ext uri="{FF2B5EF4-FFF2-40B4-BE49-F238E27FC236}">
                  <a16:creationId xmlns:a16="http://schemas.microsoft.com/office/drawing/2014/main" id="{47405DD3-EB60-47EC-9944-3F26A88056FC}"/>
                </a:ext>
              </a:extLst>
            </p:cNvPr>
            <p:cNvPicPr>
              <a:picLocks noChangeAspect="1"/>
            </p:cNvPicPr>
            <p:nvPr/>
          </p:nvPicPr>
          <p:blipFill rotWithShape="1">
            <a:blip r:embed="rId3"/>
            <a:srcRect b="5882"/>
            <a:stretch/>
          </p:blipFill>
          <p:spPr>
            <a:xfrm>
              <a:off x="8686995" y="3053976"/>
              <a:ext cx="4711032" cy="3442448"/>
            </a:xfrm>
            <a:prstGeom prst="rect">
              <a:avLst/>
            </a:prstGeom>
            <a:ln>
              <a:solidFill>
                <a:schemeClr val="bg1">
                  <a:lumMod val="85000"/>
                </a:schemeClr>
              </a:solidFill>
            </a:ln>
            <a:effectLst/>
          </p:spPr>
        </p:pic>
        <p:pic>
          <p:nvPicPr>
            <p:cNvPr id="9" name="Picture 8">
              <a:extLst>
                <a:ext uri="{FF2B5EF4-FFF2-40B4-BE49-F238E27FC236}">
                  <a16:creationId xmlns:a16="http://schemas.microsoft.com/office/drawing/2014/main" id="{182C5C18-FFAB-4CF5-A70E-E40F4DDD34F3}"/>
                </a:ext>
              </a:extLst>
            </p:cNvPr>
            <p:cNvPicPr>
              <a:picLocks noChangeAspect="1"/>
            </p:cNvPicPr>
            <p:nvPr/>
          </p:nvPicPr>
          <p:blipFill rotWithShape="1">
            <a:blip r:embed="rId3"/>
            <a:srcRect b="5882"/>
            <a:stretch/>
          </p:blipFill>
          <p:spPr>
            <a:xfrm>
              <a:off x="8588383" y="2952862"/>
              <a:ext cx="4711032" cy="3442448"/>
            </a:xfrm>
            <a:prstGeom prst="rect">
              <a:avLst/>
            </a:prstGeom>
            <a:ln>
              <a:solidFill>
                <a:schemeClr val="bg1">
                  <a:lumMod val="85000"/>
                </a:schemeClr>
              </a:solidFill>
            </a:ln>
            <a:effectLst/>
          </p:spPr>
        </p:pic>
        <p:pic>
          <p:nvPicPr>
            <p:cNvPr id="10" name="Picture 9">
              <a:extLst>
                <a:ext uri="{FF2B5EF4-FFF2-40B4-BE49-F238E27FC236}">
                  <a16:creationId xmlns:a16="http://schemas.microsoft.com/office/drawing/2014/main" id="{72ED325A-9962-4667-976F-320118DBD2B1}"/>
                </a:ext>
              </a:extLst>
            </p:cNvPr>
            <p:cNvPicPr>
              <a:picLocks noChangeAspect="1"/>
            </p:cNvPicPr>
            <p:nvPr/>
          </p:nvPicPr>
          <p:blipFill rotWithShape="1">
            <a:blip r:embed="rId3"/>
            <a:srcRect b="5882"/>
            <a:stretch/>
          </p:blipFill>
          <p:spPr>
            <a:xfrm>
              <a:off x="8489771" y="2851748"/>
              <a:ext cx="4711032" cy="3442448"/>
            </a:xfrm>
            <a:prstGeom prst="rect">
              <a:avLst/>
            </a:prstGeom>
            <a:ln>
              <a:solidFill>
                <a:schemeClr val="bg1">
                  <a:lumMod val="85000"/>
                </a:schemeClr>
              </a:solidFill>
            </a:ln>
            <a:effectLst/>
          </p:spPr>
        </p:pic>
        <p:pic>
          <p:nvPicPr>
            <p:cNvPr id="11" name="Picture 10">
              <a:extLst>
                <a:ext uri="{FF2B5EF4-FFF2-40B4-BE49-F238E27FC236}">
                  <a16:creationId xmlns:a16="http://schemas.microsoft.com/office/drawing/2014/main" id="{580867D7-11F9-4A4D-A36A-F7881DAB44D7}"/>
                </a:ext>
              </a:extLst>
            </p:cNvPr>
            <p:cNvPicPr>
              <a:picLocks noChangeAspect="1"/>
            </p:cNvPicPr>
            <p:nvPr/>
          </p:nvPicPr>
          <p:blipFill rotWithShape="1">
            <a:blip r:embed="rId3"/>
            <a:srcRect b="5882"/>
            <a:stretch/>
          </p:blipFill>
          <p:spPr>
            <a:xfrm>
              <a:off x="8391159" y="2722071"/>
              <a:ext cx="4711032" cy="3442448"/>
            </a:xfrm>
            <a:prstGeom prst="rect">
              <a:avLst/>
            </a:prstGeom>
            <a:ln>
              <a:solidFill>
                <a:schemeClr val="bg1">
                  <a:lumMod val="85000"/>
                </a:schemeClr>
              </a:solidFill>
            </a:ln>
            <a:effectLst/>
          </p:spPr>
        </p:pic>
      </p:grpSp>
    </p:spTree>
    <p:extLst>
      <p:ext uri="{BB962C8B-B14F-4D97-AF65-F5344CB8AC3E}">
        <p14:creationId xmlns:p14="http://schemas.microsoft.com/office/powerpoint/2010/main" val="21712748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002D62"/>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marL="0" marR="0" lvl="0" indent="0" algn="ctr" defTabSz="1306220" rtl="0" eaLnBrk="1" fontAlgn="auto" latinLnBrk="0" hangingPunct="1">
              <a:lnSpc>
                <a:spcPct val="100000"/>
              </a:lnSpc>
              <a:spcBef>
                <a:spcPct val="0"/>
              </a:spcBef>
              <a:spcAft>
                <a:spcPts val="0"/>
              </a:spcAft>
              <a:buClrTx/>
              <a:buSzTx/>
              <a:buFontTx/>
              <a:buNone/>
              <a:tabLst/>
              <a:defRPr/>
            </a:pPr>
            <a:endParaRPr kumimoji="0" lang="en-US" sz="4200" b="1" i="0" u="none" strike="noStrike" kern="1200" cap="all" spc="-86"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4" name="TextBox 3"/>
          <p:cNvSpPr txBox="1"/>
          <p:nvPr/>
        </p:nvSpPr>
        <p:spPr>
          <a:xfrm>
            <a:off x="1820743" y="925758"/>
            <a:ext cx="10968500" cy="769441"/>
          </a:xfrm>
          <a:prstGeom prst="rect">
            <a:avLst/>
          </a:prstGeom>
          <a:noFill/>
        </p:spPr>
        <p:txBody>
          <a:bodyPr wrap="square" rtlCol="0">
            <a:spAutoFit/>
          </a:bodyPr>
          <a:lstStyle/>
          <a:p>
            <a:pPr lvl="0" algn="ctr">
              <a:defRPr/>
            </a:pPr>
            <a:r>
              <a:rPr lang="en-US" sz="4400" b="1" dirty="0">
                <a:solidFill>
                  <a:prstClr val="white"/>
                </a:solidFill>
                <a:latin typeface="Century Gothic" panose="020B0502020202020204" pitchFamily="34" charset="0"/>
              </a:rPr>
              <a:t>More initiatives!</a:t>
            </a:r>
            <a:endParaRPr lang="en-US" sz="4400" dirty="0">
              <a:solidFill>
                <a:prstClr val="white"/>
              </a:solidFill>
              <a:latin typeface="Century Gothic" panose="020B0502020202020204" pitchFamily="34" charset="0"/>
            </a:endParaRPr>
          </a:p>
        </p:txBody>
      </p:sp>
      <p:sp>
        <p:nvSpPr>
          <p:cNvPr id="7" name="TextBox 6">
            <a:extLst>
              <a:ext uri="{FF2B5EF4-FFF2-40B4-BE49-F238E27FC236}">
                <a16:creationId xmlns:a16="http://schemas.microsoft.com/office/drawing/2014/main" id="{AF748F76-A550-49A1-87B9-4921F14CCCFA}"/>
              </a:ext>
            </a:extLst>
          </p:cNvPr>
          <p:cNvSpPr txBox="1"/>
          <p:nvPr/>
        </p:nvSpPr>
        <p:spPr>
          <a:xfrm>
            <a:off x="952501" y="3209400"/>
            <a:ext cx="5505449" cy="3272691"/>
          </a:xfrm>
          <a:prstGeom prst="rect">
            <a:avLst/>
          </a:prstGeom>
          <a:noFill/>
        </p:spPr>
        <p:txBody>
          <a:bodyPr wrap="square" rtlCol="0" anchor="t">
            <a:spAutoFit/>
          </a:bodyPr>
          <a:lstStyle/>
          <a:p>
            <a:pPr marL="571500" indent="-571500">
              <a:spcAft>
                <a:spcPts val="1600"/>
              </a:spcAft>
              <a:buFont typeface="Arial" panose="020B0604020202020204" pitchFamily="34" charset="0"/>
              <a:buChar char="•"/>
              <a:defRPr/>
            </a:pPr>
            <a:r>
              <a:rPr kumimoji="0" lang="en-US" sz="3600" b="0" u="none" strike="noStrike" kern="1200" cap="none" spc="0" normalizeH="0" baseline="0" noProof="0" dirty="0">
                <a:ln>
                  <a:noFill/>
                </a:ln>
                <a:solidFill>
                  <a:prstClr val="black"/>
                </a:solidFill>
                <a:effectLst/>
                <a:uLnTx/>
                <a:uFillTx/>
                <a:latin typeface="Calibri"/>
              </a:rPr>
              <a:t>Economic Development Plan Update</a:t>
            </a:r>
          </a:p>
          <a:p>
            <a:pPr marL="571500" indent="-571500">
              <a:spcAft>
                <a:spcPts val="1600"/>
              </a:spcAft>
              <a:buFont typeface="Arial" panose="020B0604020202020204" pitchFamily="34" charset="0"/>
              <a:buChar char="•"/>
              <a:defRPr/>
            </a:pPr>
            <a:r>
              <a:rPr lang="en-US" sz="3600" dirty="0">
                <a:solidFill>
                  <a:prstClr val="black"/>
                </a:solidFill>
                <a:latin typeface="Calibri"/>
              </a:rPr>
              <a:t>Childcare </a:t>
            </a:r>
          </a:p>
          <a:p>
            <a:pPr marL="571500" indent="-571500">
              <a:spcAft>
                <a:spcPts val="1600"/>
              </a:spcAft>
              <a:buFont typeface="Arial" panose="020B0604020202020204" pitchFamily="34" charset="0"/>
              <a:buChar char="•"/>
              <a:defRPr/>
            </a:pPr>
            <a:r>
              <a:rPr lang="en-US" sz="3600" dirty="0">
                <a:solidFill>
                  <a:prstClr val="black"/>
                </a:solidFill>
                <a:latin typeface="Calibri"/>
              </a:rPr>
              <a:t>Bicycle and Pedestrian Master Plan</a:t>
            </a:r>
          </a:p>
        </p:txBody>
      </p:sp>
      <p:sp>
        <p:nvSpPr>
          <p:cNvPr id="8" name="Rectangle 7">
            <a:extLst>
              <a:ext uri="{FF2B5EF4-FFF2-40B4-BE49-F238E27FC236}">
                <a16:creationId xmlns:a16="http://schemas.microsoft.com/office/drawing/2014/main" id="{CBE4EF05-7A6D-4020-AA42-63470DE66302}"/>
              </a:ext>
            </a:extLst>
          </p:cNvPr>
          <p:cNvSpPr/>
          <p:nvPr/>
        </p:nvSpPr>
        <p:spPr>
          <a:xfrm>
            <a:off x="952501" y="2159727"/>
            <a:ext cx="3033203" cy="646331"/>
          </a:xfrm>
          <a:prstGeom prst="rect">
            <a:avLst/>
          </a:prstGeom>
        </p:spPr>
        <p:txBody>
          <a:bodyPr wrap="none" anchor="t">
            <a:spAutoFit/>
          </a:bodyPr>
          <a:lstStyle/>
          <a:p>
            <a:pPr marL="0" marR="0" lvl="0" indent="0" algn="l" defTabSz="146304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chemeClr val="accent6">
                    <a:lumMod val="75000"/>
                  </a:schemeClr>
                </a:solidFill>
                <a:effectLst/>
                <a:uLnTx/>
                <a:uFillTx/>
                <a:latin typeface="Calibri"/>
                <a:ea typeface="+mn-ea"/>
                <a:cs typeface="+mn-cs"/>
              </a:rPr>
              <a:t>SUMMER 2020</a:t>
            </a:r>
            <a:endParaRPr lang="en-US" sz="3600" b="1" i="1" u="none" strike="noStrike" kern="1200" cap="none" spc="0" normalizeH="0" baseline="0" noProof="0" dirty="0">
              <a:ln>
                <a:noFill/>
              </a:ln>
              <a:solidFill>
                <a:schemeClr val="accent6">
                  <a:lumMod val="75000"/>
                </a:schemeClr>
              </a:solidFill>
              <a:effectLst/>
              <a:uLnTx/>
              <a:uFillTx/>
              <a:latin typeface="Calibri"/>
              <a:cs typeface="Calibri"/>
            </a:endParaRPr>
          </a:p>
        </p:txBody>
      </p:sp>
      <p:pic>
        <p:nvPicPr>
          <p:cNvPr id="5" name="Picture 4"/>
          <p:cNvPicPr>
            <a:picLocks noChangeAspect="1"/>
          </p:cNvPicPr>
          <p:nvPr/>
        </p:nvPicPr>
        <p:blipFill>
          <a:blip r:embed="rId3"/>
          <a:stretch>
            <a:fillRect/>
          </a:stretch>
        </p:blipFill>
        <p:spPr>
          <a:xfrm>
            <a:off x="7870987" y="2268530"/>
            <a:ext cx="5667375" cy="3200400"/>
          </a:xfrm>
          <a:prstGeom prst="rect">
            <a:avLst/>
          </a:prstGeom>
        </p:spPr>
      </p:pic>
      <p:pic>
        <p:nvPicPr>
          <p:cNvPr id="12" name="Picture 11"/>
          <p:cNvPicPr>
            <a:picLocks noChangeAspect="1"/>
          </p:cNvPicPr>
          <p:nvPr/>
        </p:nvPicPr>
        <p:blipFill>
          <a:blip r:embed="rId4"/>
          <a:stretch>
            <a:fillRect/>
          </a:stretch>
        </p:blipFill>
        <p:spPr>
          <a:xfrm>
            <a:off x="6167687" y="4066792"/>
            <a:ext cx="4536987" cy="3287128"/>
          </a:xfrm>
          <a:prstGeom prst="rect">
            <a:avLst/>
          </a:prstGeom>
        </p:spPr>
      </p:pic>
    </p:spTree>
    <p:extLst>
      <p:ext uri="{BB962C8B-B14F-4D97-AF65-F5344CB8AC3E}">
        <p14:creationId xmlns:p14="http://schemas.microsoft.com/office/powerpoint/2010/main" val="4137409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7340252" cy="8229600"/>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730570" y="287421"/>
            <a:ext cx="6609682" cy="7232749"/>
          </a:xfrm>
          <a:prstGeom prst="rect">
            <a:avLst/>
          </a:prstGeom>
          <a:noFill/>
        </p:spPr>
        <p:txBody>
          <a:bodyPr wrap="square" rtlCol="0">
            <a:spAutoFit/>
          </a:bodyPr>
          <a:lstStyle/>
          <a:p>
            <a:pPr algn="ctr"/>
            <a:r>
              <a:rPr lang="en-US" sz="3600" b="1" dirty="0">
                <a:solidFill>
                  <a:srgbClr val="002D62"/>
                </a:solidFill>
                <a:latin typeface="Century Gothic" panose="020B0502020202020204" pitchFamily="34" charset="0"/>
              </a:rPr>
              <a:t>Table Discussion #2</a:t>
            </a:r>
          </a:p>
          <a:p>
            <a:pPr algn="ctr"/>
            <a:endParaRPr lang="en-US" sz="3600" b="1" dirty="0">
              <a:solidFill>
                <a:srgbClr val="002D62"/>
              </a:solidFill>
              <a:latin typeface="Century Gothic" panose="020B0502020202020204" pitchFamily="34" charset="0"/>
            </a:endParaRPr>
          </a:p>
          <a:p>
            <a:pPr marL="571500" lvl="0" indent="-571500">
              <a:buFont typeface="Arial" panose="020B0604020202020204" pitchFamily="34" charset="0"/>
              <a:buChar char="•"/>
            </a:pPr>
            <a:r>
              <a:rPr lang="en-US" sz="2800" b="1" dirty="0">
                <a:latin typeface="Century Gothic" panose="020B0502020202020204" pitchFamily="34" charset="0"/>
              </a:rPr>
              <a:t>As we think about upcoming planning efforts and the future of San Carlos, what kind of community do you want to live in? Why is that important to you?</a:t>
            </a:r>
            <a:endParaRPr lang="en-US" sz="2800" dirty="0">
              <a:latin typeface="Century Gothic" panose="020B0502020202020204" pitchFamily="34" charset="0"/>
            </a:endParaRPr>
          </a:p>
          <a:p>
            <a:pPr marL="1303020" lvl="1" indent="-571500">
              <a:buFont typeface="Arial" panose="020B0604020202020204" pitchFamily="34" charset="0"/>
              <a:buChar char="•"/>
            </a:pPr>
            <a:r>
              <a:rPr lang="en-US" sz="2800" b="1" dirty="0">
                <a:latin typeface="Century Gothic" panose="020B0502020202020204" pitchFamily="34" charset="0"/>
              </a:rPr>
              <a:t>What hopes do you have? </a:t>
            </a:r>
            <a:endParaRPr lang="en-US" sz="2800" dirty="0">
              <a:latin typeface="Century Gothic" panose="020B0502020202020204" pitchFamily="34" charset="0"/>
            </a:endParaRPr>
          </a:p>
          <a:p>
            <a:pPr marL="1303020" lvl="1" indent="-571500">
              <a:buFont typeface="Arial" panose="020B0604020202020204" pitchFamily="34" charset="0"/>
              <a:buChar char="•"/>
            </a:pPr>
            <a:r>
              <a:rPr lang="en-US" sz="2800" b="1" dirty="0">
                <a:latin typeface="Century Gothic" panose="020B0502020202020204" pitchFamily="34" charset="0"/>
              </a:rPr>
              <a:t>What concerns are coming up for you?</a:t>
            </a:r>
          </a:p>
          <a:p>
            <a:pPr lvl="1"/>
            <a:endParaRPr lang="en-US" sz="2800" dirty="0">
              <a:latin typeface="Century Gothic" panose="020B0502020202020204" pitchFamily="34" charset="0"/>
            </a:endParaRPr>
          </a:p>
          <a:p>
            <a:pPr marL="457200" lvl="0" indent="-457200">
              <a:buFont typeface="Arial" panose="020B0604020202020204" pitchFamily="34" charset="0"/>
              <a:buChar char="•"/>
            </a:pPr>
            <a:r>
              <a:rPr lang="en-US" sz="2800" b="1" dirty="0">
                <a:latin typeface="Century Gothic" panose="020B0502020202020204" pitchFamily="34" charset="0"/>
              </a:rPr>
              <a:t>How else can we work together to better support renters, landlords and homeowners?</a:t>
            </a:r>
            <a:endParaRPr lang="en-US" sz="2800" dirty="0">
              <a:latin typeface="Century Gothic" panose="020B0502020202020204" pitchFamily="34" charset="0"/>
            </a:endParaRPr>
          </a:p>
          <a:p>
            <a:pPr algn="ctr"/>
            <a:endParaRPr lang="en-US" sz="2800" b="1" dirty="0">
              <a:solidFill>
                <a:srgbClr val="002D62"/>
              </a:solidFill>
              <a:latin typeface="Century Gothic" panose="020B0502020202020204" pitchFamily="34" charset="0"/>
            </a:endParaRPr>
          </a:p>
          <a:p>
            <a:pPr algn="ctr"/>
            <a:endParaRPr lang="en-US" sz="2800" b="1" dirty="0">
              <a:solidFill>
                <a:srgbClr val="002D62"/>
              </a:solidFill>
              <a:latin typeface="Century Gothic" panose="020B0502020202020204" pitchFamily="34" charset="0"/>
            </a:endParaRPr>
          </a:p>
        </p:txBody>
      </p:sp>
      <p:pic>
        <p:nvPicPr>
          <p:cNvPr id="5" name="Picture 4"/>
          <p:cNvPicPr>
            <a:picLocks noChangeAspect="1"/>
          </p:cNvPicPr>
          <p:nvPr/>
        </p:nvPicPr>
        <p:blipFill rotWithShape="1">
          <a:blip r:embed="rId3"/>
          <a:srcRect t="2680" b="23925"/>
          <a:stretch/>
        </p:blipFill>
        <p:spPr>
          <a:xfrm>
            <a:off x="7340252" y="-12525"/>
            <a:ext cx="7290148" cy="8229600"/>
          </a:xfrm>
          <a:prstGeom prst="rect">
            <a:avLst/>
          </a:prstGeom>
        </p:spPr>
      </p:pic>
    </p:spTree>
    <p:extLst>
      <p:ext uri="{BB962C8B-B14F-4D97-AF65-F5344CB8AC3E}">
        <p14:creationId xmlns:p14="http://schemas.microsoft.com/office/powerpoint/2010/main" val="991726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1830950" y="934524"/>
            <a:ext cx="1096850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Next Steps</a:t>
            </a:r>
            <a:endParaRPr lang="en-US" sz="4400" dirty="0">
              <a:solidFill>
                <a:srgbClr val="002D62"/>
              </a:solidFill>
              <a:latin typeface="Century Gothic" panose="020B0502020202020204" pitchFamily="34" charset="0"/>
            </a:endParaRPr>
          </a:p>
        </p:txBody>
      </p:sp>
      <p:sp>
        <p:nvSpPr>
          <p:cNvPr id="7" name="Content Placeholder 2"/>
          <p:cNvSpPr>
            <a:spLocks noGrp="1"/>
          </p:cNvSpPr>
          <p:nvPr>
            <p:ph idx="1"/>
          </p:nvPr>
        </p:nvSpPr>
        <p:spPr>
          <a:xfrm>
            <a:off x="1189792" y="2027104"/>
            <a:ext cx="12514118" cy="4789332"/>
          </a:xfrm>
        </p:spPr>
        <p:txBody>
          <a:bodyPr>
            <a:noAutofit/>
          </a:bodyPr>
          <a:lstStyle/>
          <a:p>
            <a:pPr marL="0" indent="0">
              <a:spcAft>
                <a:spcPts val="1200"/>
              </a:spcAft>
              <a:buNone/>
            </a:pPr>
            <a:r>
              <a:rPr lang="en-US" sz="3800" dirty="0">
                <a:latin typeface="+mn-lt"/>
              </a:rPr>
              <a:t>City staff will:</a:t>
            </a:r>
          </a:p>
          <a:p>
            <a:pPr>
              <a:spcAft>
                <a:spcPts val="1200"/>
              </a:spcAft>
            </a:pPr>
            <a:r>
              <a:rPr lang="en-US" sz="3800" dirty="0">
                <a:latin typeface="+mn-lt"/>
              </a:rPr>
              <a:t>Email and post report of today’s conversation at housing website: </a:t>
            </a:r>
            <a:r>
              <a:rPr lang="en-US" sz="3800" b="1" dirty="0">
                <a:latin typeface="+mn-lt"/>
              </a:rPr>
              <a:t>cityofsancarlos.org/welcomehome</a:t>
            </a:r>
          </a:p>
          <a:p>
            <a:pPr>
              <a:spcAft>
                <a:spcPts val="1200"/>
              </a:spcAft>
            </a:pPr>
            <a:r>
              <a:rPr lang="en-US" sz="3800" dirty="0">
                <a:latin typeface="+mn-lt"/>
              </a:rPr>
              <a:t>Add information and updates that people have requested</a:t>
            </a:r>
          </a:p>
          <a:p>
            <a:pPr marL="0" indent="0">
              <a:spcAft>
                <a:spcPts val="1200"/>
              </a:spcAft>
              <a:buNone/>
            </a:pPr>
            <a:r>
              <a:rPr lang="en-US" sz="3800" dirty="0">
                <a:latin typeface="+mn-lt"/>
              </a:rPr>
              <a:t>Community members are invited to:</a:t>
            </a:r>
          </a:p>
          <a:p>
            <a:pPr>
              <a:spcAft>
                <a:spcPts val="1200"/>
              </a:spcAft>
            </a:pPr>
            <a:r>
              <a:rPr lang="en-US" sz="3800" dirty="0">
                <a:latin typeface="+mn-lt"/>
              </a:rPr>
              <a:t>Provide input on our Shape San Carlos Forum</a:t>
            </a:r>
          </a:p>
          <a:p>
            <a:r>
              <a:rPr lang="en-US" sz="3800" dirty="0">
                <a:solidFill>
                  <a:srgbClr val="002D62"/>
                </a:solidFill>
                <a:latin typeface="+mn-lt"/>
              </a:rPr>
              <a:t>Participate in upcoming City Council, Planning Commission, and other committee meetings</a:t>
            </a:r>
          </a:p>
        </p:txBody>
      </p:sp>
    </p:spTree>
    <p:extLst>
      <p:ext uri="{BB962C8B-B14F-4D97-AF65-F5344CB8AC3E}">
        <p14:creationId xmlns:p14="http://schemas.microsoft.com/office/powerpoint/2010/main" val="1008131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1830950" y="934524"/>
            <a:ext cx="1096850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What’s Happening Next</a:t>
            </a:r>
            <a:endParaRPr lang="en-US" sz="4400" dirty="0">
              <a:solidFill>
                <a:srgbClr val="002D62"/>
              </a:solidFill>
              <a:latin typeface="Century Gothic" panose="020B0502020202020204" pitchFamily="34" charset="0"/>
            </a:endParaRPr>
          </a:p>
        </p:txBody>
      </p:sp>
      <p:cxnSp>
        <p:nvCxnSpPr>
          <p:cNvPr id="3" name="Straight Arrow Connector 2"/>
          <p:cNvCxnSpPr/>
          <p:nvPr/>
        </p:nvCxnSpPr>
        <p:spPr>
          <a:xfrm>
            <a:off x="1327355" y="5057704"/>
            <a:ext cx="694649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727836" y="2238353"/>
            <a:ext cx="0" cy="2787445"/>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3"/>
          <a:stretch>
            <a:fillRect/>
          </a:stretch>
        </p:blipFill>
        <p:spPr>
          <a:xfrm>
            <a:off x="1353673" y="2022592"/>
            <a:ext cx="748326" cy="978580"/>
          </a:xfrm>
          <a:prstGeom prst="rect">
            <a:avLst/>
          </a:prstGeom>
        </p:spPr>
      </p:pic>
      <p:sp>
        <p:nvSpPr>
          <p:cNvPr id="13" name="TextBox 12"/>
          <p:cNvSpPr txBox="1"/>
          <p:nvPr/>
        </p:nvSpPr>
        <p:spPr>
          <a:xfrm>
            <a:off x="1972542" y="2271250"/>
            <a:ext cx="3577440" cy="1877437"/>
          </a:xfrm>
          <a:prstGeom prst="rect">
            <a:avLst/>
          </a:prstGeom>
          <a:noFill/>
        </p:spPr>
        <p:txBody>
          <a:bodyPr wrap="square" rtlCol="0">
            <a:spAutoFit/>
          </a:bodyPr>
          <a:lstStyle/>
          <a:p>
            <a:r>
              <a:rPr lang="en-US" sz="3200" b="1" i="1" dirty="0">
                <a:solidFill>
                  <a:schemeClr val="accent6">
                    <a:lumMod val="75000"/>
                  </a:schemeClr>
                </a:solidFill>
                <a:latin typeface="Century Gothic" panose="020B0502020202020204" pitchFamily="34" charset="0"/>
              </a:rPr>
              <a:t>March-April 2020</a:t>
            </a:r>
          </a:p>
          <a:p>
            <a:pPr marL="457200" indent="-457200">
              <a:buFont typeface="Arial" panose="020B0604020202020204" pitchFamily="34" charset="0"/>
              <a:buChar char="•"/>
            </a:pPr>
            <a:r>
              <a:rPr lang="en-US" sz="2800" b="1" dirty="0">
                <a:solidFill>
                  <a:srgbClr val="002D62"/>
                </a:solidFill>
                <a:latin typeface="Century Gothic" panose="020B0502020202020204" pitchFamily="34" charset="0"/>
              </a:rPr>
              <a:t>ADU Ord. Update</a:t>
            </a:r>
          </a:p>
          <a:p>
            <a:pPr marL="457200" indent="-457200">
              <a:buFont typeface="Arial" panose="020B0604020202020204" pitchFamily="34" charset="0"/>
              <a:buChar char="•"/>
            </a:pPr>
            <a:r>
              <a:rPr lang="en-US" sz="2800" b="1" dirty="0">
                <a:solidFill>
                  <a:srgbClr val="002D62"/>
                </a:solidFill>
                <a:latin typeface="Century Gothic" panose="020B0502020202020204" pitchFamily="34" charset="0"/>
              </a:rPr>
              <a:t>Childcare</a:t>
            </a:r>
          </a:p>
        </p:txBody>
      </p:sp>
      <p:cxnSp>
        <p:nvCxnSpPr>
          <p:cNvPr id="14" name="Straight Connector 13"/>
          <p:cNvCxnSpPr/>
          <p:nvPr/>
        </p:nvCxnSpPr>
        <p:spPr>
          <a:xfrm flipV="1">
            <a:off x="4046874" y="5067516"/>
            <a:ext cx="0" cy="2787445"/>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rot="10800000">
            <a:off x="3672711" y="6915253"/>
            <a:ext cx="748326" cy="978580"/>
          </a:xfrm>
          <a:prstGeom prst="rect">
            <a:avLst/>
          </a:prstGeom>
        </p:spPr>
      </p:pic>
      <p:sp>
        <p:nvSpPr>
          <p:cNvPr id="18" name="TextBox 17"/>
          <p:cNvSpPr txBox="1"/>
          <p:nvPr/>
        </p:nvSpPr>
        <p:spPr>
          <a:xfrm>
            <a:off x="4274005" y="5450779"/>
            <a:ext cx="3272973" cy="1877437"/>
          </a:xfrm>
          <a:prstGeom prst="rect">
            <a:avLst/>
          </a:prstGeom>
          <a:noFill/>
        </p:spPr>
        <p:txBody>
          <a:bodyPr wrap="square" rtlCol="0">
            <a:spAutoFit/>
          </a:bodyPr>
          <a:lstStyle/>
          <a:p>
            <a:r>
              <a:rPr lang="en-US" sz="3200" b="1" i="1" dirty="0">
                <a:solidFill>
                  <a:schemeClr val="accent6">
                    <a:lumMod val="75000"/>
                  </a:schemeClr>
                </a:solidFill>
                <a:latin typeface="Century Gothic" panose="020B0502020202020204" pitchFamily="34" charset="0"/>
              </a:rPr>
              <a:t>April-June 2020</a:t>
            </a:r>
          </a:p>
          <a:p>
            <a:pPr marL="457200" indent="-457200">
              <a:buFont typeface="Arial" panose="020B0604020202020204" pitchFamily="34" charset="0"/>
              <a:buChar char="•"/>
            </a:pPr>
            <a:r>
              <a:rPr lang="en-US" sz="2800" b="1" dirty="0">
                <a:solidFill>
                  <a:srgbClr val="002D62"/>
                </a:solidFill>
                <a:latin typeface="Century Gothic" panose="020B0502020202020204" pitchFamily="34" charset="0"/>
              </a:rPr>
              <a:t>Bicycle and Pedestrian Master Plan </a:t>
            </a:r>
          </a:p>
        </p:txBody>
      </p:sp>
      <p:cxnSp>
        <p:nvCxnSpPr>
          <p:cNvPr id="19" name="Straight Connector 18"/>
          <p:cNvCxnSpPr/>
          <p:nvPr/>
        </p:nvCxnSpPr>
        <p:spPr>
          <a:xfrm flipV="1">
            <a:off x="5999799" y="2260448"/>
            <a:ext cx="0" cy="2787445"/>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5625636" y="2111906"/>
            <a:ext cx="748326" cy="978580"/>
          </a:xfrm>
          <a:prstGeom prst="rect">
            <a:avLst/>
          </a:prstGeom>
        </p:spPr>
      </p:pic>
      <p:sp>
        <p:nvSpPr>
          <p:cNvPr id="21" name="TextBox 20"/>
          <p:cNvSpPr txBox="1"/>
          <p:nvPr/>
        </p:nvSpPr>
        <p:spPr>
          <a:xfrm>
            <a:off x="6244505" y="2271250"/>
            <a:ext cx="3246338" cy="2308324"/>
          </a:xfrm>
          <a:prstGeom prst="rect">
            <a:avLst/>
          </a:prstGeom>
          <a:noFill/>
        </p:spPr>
        <p:txBody>
          <a:bodyPr wrap="square" rtlCol="0">
            <a:spAutoFit/>
          </a:bodyPr>
          <a:lstStyle/>
          <a:p>
            <a:r>
              <a:rPr lang="en-US" sz="3200" b="1" i="1" dirty="0">
                <a:solidFill>
                  <a:schemeClr val="accent6">
                    <a:lumMod val="75000"/>
                  </a:schemeClr>
                </a:solidFill>
                <a:latin typeface="Century Gothic" panose="020B0502020202020204" pitchFamily="34" charset="0"/>
              </a:rPr>
              <a:t>July-Sept. 2020</a:t>
            </a:r>
          </a:p>
          <a:p>
            <a:pPr marL="457200" indent="-457200">
              <a:buFont typeface="Arial" panose="020B0604020202020204" pitchFamily="34" charset="0"/>
              <a:buChar char="•"/>
            </a:pPr>
            <a:r>
              <a:rPr lang="en-US" sz="2800" b="1" i="1" dirty="0">
                <a:solidFill>
                  <a:srgbClr val="002D62"/>
                </a:solidFill>
                <a:latin typeface="Century Gothic" panose="020B0502020202020204" pitchFamily="34" charset="0"/>
              </a:rPr>
              <a:t>BMR Ord. </a:t>
            </a:r>
            <a:r>
              <a:rPr lang="en-US" sz="2800" b="1" dirty="0">
                <a:solidFill>
                  <a:srgbClr val="002D62"/>
                </a:solidFill>
                <a:latin typeface="Century Gothic" panose="020B0502020202020204" pitchFamily="34" charset="0"/>
              </a:rPr>
              <a:t>Update</a:t>
            </a:r>
          </a:p>
          <a:p>
            <a:pPr marL="457200" indent="-457200">
              <a:buFont typeface="Arial" panose="020B0604020202020204" pitchFamily="34" charset="0"/>
              <a:buChar char="•"/>
            </a:pPr>
            <a:r>
              <a:rPr lang="en-US" sz="2800" b="1" dirty="0">
                <a:solidFill>
                  <a:srgbClr val="002D62"/>
                </a:solidFill>
                <a:latin typeface="Century Gothic" panose="020B0502020202020204" pitchFamily="34" charset="0"/>
              </a:rPr>
              <a:t>Economic Dev. Plan Update</a:t>
            </a:r>
          </a:p>
        </p:txBody>
      </p:sp>
      <p:cxnSp>
        <p:nvCxnSpPr>
          <p:cNvPr id="24" name="Straight Arrow Connector 23"/>
          <p:cNvCxnSpPr/>
          <p:nvPr/>
        </p:nvCxnSpPr>
        <p:spPr>
          <a:xfrm>
            <a:off x="8288594" y="5057704"/>
            <a:ext cx="5014451" cy="0"/>
          </a:xfrm>
          <a:prstGeom prst="straightConnector1">
            <a:avLst/>
          </a:prstGeom>
          <a:ln w="3810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8809702" y="5106389"/>
            <a:ext cx="0" cy="2787445"/>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rot="10800000">
            <a:off x="8435539" y="6954126"/>
            <a:ext cx="748326" cy="978580"/>
          </a:xfrm>
          <a:prstGeom prst="rect">
            <a:avLst/>
          </a:prstGeom>
        </p:spPr>
      </p:pic>
      <p:sp>
        <p:nvSpPr>
          <p:cNvPr id="27" name="TextBox 26"/>
          <p:cNvSpPr txBox="1"/>
          <p:nvPr/>
        </p:nvSpPr>
        <p:spPr>
          <a:xfrm>
            <a:off x="9183865" y="5456681"/>
            <a:ext cx="3246338" cy="1446550"/>
          </a:xfrm>
          <a:prstGeom prst="rect">
            <a:avLst/>
          </a:prstGeom>
          <a:noFill/>
        </p:spPr>
        <p:txBody>
          <a:bodyPr wrap="square" rtlCol="0">
            <a:spAutoFit/>
          </a:bodyPr>
          <a:lstStyle/>
          <a:p>
            <a:r>
              <a:rPr lang="en-US" sz="3200" b="1" i="1" dirty="0">
                <a:solidFill>
                  <a:schemeClr val="accent6">
                    <a:lumMod val="75000"/>
                  </a:schemeClr>
                </a:solidFill>
                <a:latin typeface="Century Gothic" panose="020B0502020202020204" pitchFamily="34" charset="0"/>
              </a:rPr>
              <a:t>Fall 2022</a:t>
            </a:r>
          </a:p>
          <a:p>
            <a:pPr marL="457200" indent="-457200">
              <a:buFont typeface="Arial" panose="020B0604020202020204" pitchFamily="34" charset="0"/>
              <a:buChar char="•"/>
            </a:pPr>
            <a:r>
              <a:rPr lang="en-US" sz="2800" b="1" dirty="0">
                <a:solidFill>
                  <a:srgbClr val="002D62"/>
                </a:solidFill>
                <a:latin typeface="Century Gothic" panose="020B0502020202020204" pitchFamily="34" charset="0"/>
              </a:rPr>
              <a:t>GP and ZO update</a:t>
            </a:r>
          </a:p>
        </p:txBody>
      </p:sp>
      <p:cxnSp>
        <p:nvCxnSpPr>
          <p:cNvPr id="28" name="Straight Connector 27"/>
          <p:cNvCxnSpPr/>
          <p:nvPr/>
        </p:nvCxnSpPr>
        <p:spPr>
          <a:xfrm flipV="1">
            <a:off x="10109712" y="2280071"/>
            <a:ext cx="0" cy="2787445"/>
          </a:xfrm>
          <a:prstGeom prst="line">
            <a:avLst/>
          </a:prstGeom>
          <a:ln w="19050">
            <a:prstDash val="lgDash"/>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3"/>
          <a:stretch>
            <a:fillRect/>
          </a:stretch>
        </p:blipFill>
        <p:spPr>
          <a:xfrm>
            <a:off x="9735549" y="2064310"/>
            <a:ext cx="748326" cy="978580"/>
          </a:xfrm>
          <a:prstGeom prst="rect">
            <a:avLst/>
          </a:prstGeom>
        </p:spPr>
      </p:pic>
      <p:sp>
        <p:nvSpPr>
          <p:cNvPr id="30" name="TextBox 29"/>
          <p:cNvSpPr txBox="1"/>
          <p:nvPr/>
        </p:nvSpPr>
        <p:spPr>
          <a:xfrm>
            <a:off x="10508764" y="2238353"/>
            <a:ext cx="3246338" cy="1877437"/>
          </a:xfrm>
          <a:prstGeom prst="rect">
            <a:avLst/>
          </a:prstGeom>
          <a:noFill/>
        </p:spPr>
        <p:txBody>
          <a:bodyPr wrap="square" rtlCol="0">
            <a:spAutoFit/>
          </a:bodyPr>
          <a:lstStyle/>
          <a:p>
            <a:r>
              <a:rPr lang="en-US" sz="3200" b="1" i="1" dirty="0">
                <a:solidFill>
                  <a:schemeClr val="accent6">
                    <a:lumMod val="75000"/>
                  </a:schemeClr>
                </a:solidFill>
                <a:latin typeface="Century Gothic" panose="020B0502020202020204" pitchFamily="34" charset="0"/>
              </a:rPr>
              <a:t>Summer 2023</a:t>
            </a:r>
          </a:p>
          <a:p>
            <a:pPr marL="457200" indent="-457200">
              <a:buFont typeface="Arial" panose="020B0604020202020204" pitchFamily="34" charset="0"/>
              <a:buChar char="•"/>
            </a:pPr>
            <a:r>
              <a:rPr lang="en-US" sz="2800" b="1" dirty="0">
                <a:solidFill>
                  <a:srgbClr val="002D62"/>
                </a:solidFill>
                <a:latin typeface="Century Gothic" panose="020B0502020202020204" pitchFamily="34" charset="0"/>
              </a:rPr>
              <a:t>Housing Element Update</a:t>
            </a:r>
          </a:p>
        </p:txBody>
      </p:sp>
      <p:sp>
        <p:nvSpPr>
          <p:cNvPr id="33" name="Oval 32"/>
          <p:cNvSpPr/>
          <p:nvPr/>
        </p:nvSpPr>
        <p:spPr>
          <a:xfrm>
            <a:off x="1604540" y="4947073"/>
            <a:ext cx="240123" cy="2571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9989650" y="4899662"/>
            <a:ext cx="240123" cy="2571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p:cNvSpPr/>
          <p:nvPr/>
        </p:nvSpPr>
        <p:spPr>
          <a:xfrm>
            <a:off x="8668181" y="4952509"/>
            <a:ext cx="240123" cy="2571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p:cNvSpPr/>
          <p:nvPr/>
        </p:nvSpPr>
        <p:spPr>
          <a:xfrm>
            <a:off x="5879737" y="4899661"/>
            <a:ext cx="240123" cy="2571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p:cNvSpPr/>
          <p:nvPr/>
        </p:nvSpPr>
        <p:spPr>
          <a:xfrm>
            <a:off x="3899619" y="4958862"/>
            <a:ext cx="240123" cy="2571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44266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1847670" y="936125"/>
            <a:ext cx="1096850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Stay Involved</a:t>
            </a:r>
            <a:endParaRPr lang="en-US" sz="4400" dirty="0">
              <a:solidFill>
                <a:srgbClr val="002D62"/>
              </a:solidFill>
              <a:latin typeface="Century Gothic" panose="020B0502020202020204" pitchFamily="34" charset="0"/>
            </a:endParaRPr>
          </a:p>
        </p:txBody>
      </p:sp>
      <p:sp>
        <p:nvSpPr>
          <p:cNvPr id="5" name="Rectangle 4">
            <a:extLst>
              <a:ext uri="{FF2B5EF4-FFF2-40B4-BE49-F238E27FC236}">
                <a16:creationId xmlns:a16="http://schemas.microsoft.com/office/drawing/2014/main" id="{A232804F-64E3-4212-B844-C6F8C12E9110}"/>
              </a:ext>
            </a:extLst>
          </p:cNvPr>
          <p:cNvSpPr/>
          <p:nvPr/>
        </p:nvSpPr>
        <p:spPr>
          <a:xfrm>
            <a:off x="914401" y="2466109"/>
            <a:ext cx="2992582" cy="5326767"/>
          </a:xfrm>
          <a:prstGeom prst="rect">
            <a:avLst/>
          </a:prstGeom>
          <a:solidFill>
            <a:srgbClr val="002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B13F625-F4DD-49EC-81CA-1B9BDE85CF53}"/>
              </a:ext>
            </a:extLst>
          </p:cNvPr>
          <p:cNvSpPr txBox="1"/>
          <p:nvPr/>
        </p:nvSpPr>
        <p:spPr>
          <a:xfrm>
            <a:off x="1198972" y="3391804"/>
            <a:ext cx="2540634" cy="3970318"/>
          </a:xfrm>
          <a:prstGeom prst="rect">
            <a:avLst/>
          </a:prstGeom>
          <a:noFill/>
        </p:spPr>
        <p:txBody>
          <a:bodyPr wrap="square" rtlCol="0">
            <a:spAutoFit/>
          </a:bodyPr>
          <a:lstStyle/>
          <a:p>
            <a:r>
              <a:rPr lang="en-US" sz="3600" dirty="0">
                <a:solidFill>
                  <a:schemeClr val="bg1"/>
                </a:solidFill>
              </a:rPr>
              <a:t>Learn more about upcoming City initiatives related to housing</a:t>
            </a:r>
          </a:p>
        </p:txBody>
      </p:sp>
      <p:sp>
        <p:nvSpPr>
          <p:cNvPr id="17" name="Rectangle 16">
            <a:extLst>
              <a:ext uri="{FF2B5EF4-FFF2-40B4-BE49-F238E27FC236}">
                <a16:creationId xmlns:a16="http://schemas.microsoft.com/office/drawing/2014/main" id="{4C78180F-949D-4EC5-A404-EED9F6041566}"/>
              </a:ext>
            </a:extLst>
          </p:cNvPr>
          <p:cNvSpPr/>
          <p:nvPr/>
        </p:nvSpPr>
        <p:spPr>
          <a:xfrm>
            <a:off x="850518" y="2661177"/>
            <a:ext cx="2540970" cy="655985"/>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8" name="TextBox 17">
            <a:extLst>
              <a:ext uri="{FF2B5EF4-FFF2-40B4-BE49-F238E27FC236}">
                <a16:creationId xmlns:a16="http://schemas.microsoft.com/office/drawing/2014/main" id="{9517E8BE-B9F7-4B98-9360-7F1CC3A0DA6D}"/>
              </a:ext>
            </a:extLst>
          </p:cNvPr>
          <p:cNvSpPr txBox="1"/>
          <p:nvPr/>
        </p:nvSpPr>
        <p:spPr>
          <a:xfrm>
            <a:off x="849497" y="2661177"/>
            <a:ext cx="3112654" cy="65598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50991" tIns="165100" rIns="250991" bIns="165100" numCol="1" spcCol="1270" anchor="ctr" anchorCtr="0">
            <a:noAutofit/>
          </a:bodyPr>
          <a:lstStyle/>
          <a:p>
            <a:pPr marL="0" lvl="0" indent="0" algn="ctr" defTabSz="2222500">
              <a:lnSpc>
                <a:spcPct val="90000"/>
              </a:lnSpc>
              <a:spcBef>
                <a:spcPct val="0"/>
              </a:spcBef>
              <a:spcAft>
                <a:spcPct val="35000"/>
              </a:spcAft>
              <a:buNone/>
            </a:pPr>
            <a:r>
              <a:rPr lang="en-US" sz="5000" b="1" kern="1200" dirty="0"/>
              <a:t>Learn</a:t>
            </a:r>
          </a:p>
        </p:txBody>
      </p:sp>
      <p:sp>
        <p:nvSpPr>
          <p:cNvPr id="27" name="Rectangle 26">
            <a:extLst>
              <a:ext uri="{FF2B5EF4-FFF2-40B4-BE49-F238E27FC236}">
                <a16:creationId xmlns:a16="http://schemas.microsoft.com/office/drawing/2014/main" id="{8A83274B-7E69-4BDF-B11E-9EC1FB14DBB7}"/>
              </a:ext>
            </a:extLst>
          </p:cNvPr>
          <p:cNvSpPr/>
          <p:nvPr/>
        </p:nvSpPr>
        <p:spPr>
          <a:xfrm>
            <a:off x="7336961" y="2627544"/>
            <a:ext cx="2540970" cy="655985"/>
          </a:xfrm>
          <a:prstGeom prst="rect">
            <a:avLst/>
          </a:prstGeom>
          <a:noFill/>
          <a:ln>
            <a:noFill/>
          </a:ln>
          <a:sp3d/>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43" name="Rectangle 42">
            <a:extLst>
              <a:ext uri="{FF2B5EF4-FFF2-40B4-BE49-F238E27FC236}">
                <a16:creationId xmlns:a16="http://schemas.microsoft.com/office/drawing/2014/main" id="{D47CEAAF-E968-47C8-A525-C4867F32B32C}"/>
              </a:ext>
            </a:extLst>
          </p:cNvPr>
          <p:cNvSpPr/>
          <p:nvPr/>
        </p:nvSpPr>
        <p:spPr>
          <a:xfrm>
            <a:off x="4210030" y="2466109"/>
            <a:ext cx="2992582" cy="347287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44D5D2EE-BBEC-40C4-913F-6A3DD887DC42}"/>
              </a:ext>
            </a:extLst>
          </p:cNvPr>
          <p:cNvSpPr txBox="1"/>
          <p:nvPr/>
        </p:nvSpPr>
        <p:spPr>
          <a:xfrm>
            <a:off x="4799399" y="3391804"/>
            <a:ext cx="2164816" cy="1754326"/>
          </a:xfrm>
          <a:prstGeom prst="rect">
            <a:avLst/>
          </a:prstGeom>
          <a:noFill/>
        </p:spPr>
        <p:txBody>
          <a:bodyPr wrap="square" rtlCol="0">
            <a:spAutoFit/>
          </a:bodyPr>
          <a:lstStyle/>
          <a:p>
            <a:r>
              <a:rPr lang="en-US" sz="3600" dirty="0">
                <a:solidFill>
                  <a:schemeClr val="bg1"/>
                </a:solidFill>
              </a:rPr>
              <a:t>Join the housing email list </a:t>
            </a:r>
          </a:p>
        </p:txBody>
      </p:sp>
      <p:sp>
        <p:nvSpPr>
          <p:cNvPr id="45" name="TextBox 44">
            <a:extLst>
              <a:ext uri="{FF2B5EF4-FFF2-40B4-BE49-F238E27FC236}">
                <a16:creationId xmlns:a16="http://schemas.microsoft.com/office/drawing/2014/main" id="{062B3DB8-DD6F-4490-9087-84CBC4F0439C}"/>
              </a:ext>
            </a:extLst>
          </p:cNvPr>
          <p:cNvSpPr txBox="1"/>
          <p:nvPr/>
        </p:nvSpPr>
        <p:spPr>
          <a:xfrm>
            <a:off x="4219266" y="2661177"/>
            <a:ext cx="3112654" cy="65598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50991" tIns="165100" rIns="250991" bIns="165100" numCol="1" spcCol="1270" anchor="ctr" anchorCtr="0">
            <a:noAutofit/>
          </a:bodyPr>
          <a:lstStyle/>
          <a:p>
            <a:pPr marL="0" lvl="0" indent="0" algn="ctr" defTabSz="2222500">
              <a:lnSpc>
                <a:spcPct val="90000"/>
              </a:lnSpc>
              <a:spcBef>
                <a:spcPct val="0"/>
              </a:spcBef>
              <a:spcAft>
                <a:spcPct val="35000"/>
              </a:spcAft>
              <a:buNone/>
            </a:pPr>
            <a:r>
              <a:rPr lang="en-US" sz="5000" b="1" kern="1200" dirty="0"/>
              <a:t>Join</a:t>
            </a:r>
          </a:p>
        </p:txBody>
      </p:sp>
      <p:sp>
        <p:nvSpPr>
          <p:cNvPr id="46" name="Rectangle 45">
            <a:extLst>
              <a:ext uri="{FF2B5EF4-FFF2-40B4-BE49-F238E27FC236}">
                <a16:creationId xmlns:a16="http://schemas.microsoft.com/office/drawing/2014/main" id="{A23FD239-FF80-48FB-9053-8D3A00CAE5E3}"/>
              </a:ext>
            </a:extLst>
          </p:cNvPr>
          <p:cNvSpPr/>
          <p:nvPr/>
        </p:nvSpPr>
        <p:spPr>
          <a:xfrm>
            <a:off x="10657977" y="2465976"/>
            <a:ext cx="2992582" cy="53269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F68D6D83-E92F-4352-ABBA-2818670224F9}"/>
              </a:ext>
            </a:extLst>
          </p:cNvPr>
          <p:cNvSpPr txBox="1"/>
          <p:nvPr/>
        </p:nvSpPr>
        <p:spPr>
          <a:xfrm>
            <a:off x="10942548" y="3391671"/>
            <a:ext cx="2540634" cy="4401205"/>
          </a:xfrm>
          <a:prstGeom prst="rect">
            <a:avLst/>
          </a:prstGeom>
          <a:noFill/>
        </p:spPr>
        <p:txBody>
          <a:bodyPr wrap="square" rtlCol="0" anchor="t">
            <a:spAutoFit/>
          </a:bodyPr>
          <a:lstStyle/>
          <a:p>
            <a:r>
              <a:rPr lang="en-US" sz="3500" dirty="0">
                <a:solidFill>
                  <a:schemeClr val="bg1"/>
                </a:solidFill>
              </a:rPr>
              <a:t>Continue to stay engaged by coming to future City and Community meetings and events</a:t>
            </a:r>
          </a:p>
        </p:txBody>
      </p:sp>
      <p:sp>
        <p:nvSpPr>
          <p:cNvPr id="48" name="TextBox 47">
            <a:extLst>
              <a:ext uri="{FF2B5EF4-FFF2-40B4-BE49-F238E27FC236}">
                <a16:creationId xmlns:a16="http://schemas.microsoft.com/office/drawing/2014/main" id="{970C1101-78AC-44B1-9FAD-938AE4EAE962}"/>
              </a:ext>
            </a:extLst>
          </p:cNvPr>
          <p:cNvSpPr txBox="1"/>
          <p:nvPr/>
        </p:nvSpPr>
        <p:spPr>
          <a:xfrm>
            <a:off x="10531289" y="2648687"/>
            <a:ext cx="3112654" cy="65598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50991" tIns="165100" rIns="250991" bIns="165100" numCol="1" spcCol="1270" anchor="ctr" anchorCtr="0">
            <a:noAutofit/>
          </a:bodyPr>
          <a:lstStyle/>
          <a:p>
            <a:pPr marL="0" lvl="0" indent="0" algn="ctr" defTabSz="2222500">
              <a:lnSpc>
                <a:spcPct val="90000"/>
              </a:lnSpc>
              <a:spcBef>
                <a:spcPct val="0"/>
              </a:spcBef>
              <a:spcAft>
                <a:spcPct val="35000"/>
              </a:spcAft>
              <a:buNone/>
            </a:pPr>
            <a:r>
              <a:rPr lang="en-US" sz="5000" b="1" kern="1200" dirty="0"/>
              <a:t>Continue</a:t>
            </a:r>
          </a:p>
        </p:txBody>
      </p:sp>
      <p:sp>
        <p:nvSpPr>
          <p:cNvPr id="49" name="Rectangle 48">
            <a:extLst>
              <a:ext uri="{FF2B5EF4-FFF2-40B4-BE49-F238E27FC236}">
                <a16:creationId xmlns:a16="http://schemas.microsoft.com/office/drawing/2014/main" id="{894E589F-3AF5-416B-B8B1-EBAC7F176651}"/>
              </a:ext>
            </a:extLst>
          </p:cNvPr>
          <p:cNvSpPr/>
          <p:nvPr/>
        </p:nvSpPr>
        <p:spPr>
          <a:xfrm>
            <a:off x="7449598" y="2465976"/>
            <a:ext cx="2992582" cy="3473006"/>
          </a:xfrm>
          <a:prstGeom prst="rect">
            <a:avLst/>
          </a:prstGeom>
          <a:solidFill>
            <a:srgbClr val="002D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7574FA52-5899-4A04-8E2C-3D4C94ED9BEF}"/>
              </a:ext>
            </a:extLst>
          </p:cNvPr>
          <p:cNvSpPr txBox="1"/>
          <p:nvPr/>
        </p:nvSpPr>
        <p:spPr>
          <a:xfrm>
            <a:off x="7734169" y="3376714"/>
            <a:ext cx="2540634" cy="2308324"/>
          </a:xfrm>
          <a:prstGeom prst="rect">
            <a:avLst/>
          </a:prstGeom>
          <a:noFill/>
        </p:spPr>
        <p:txBody>
          <a:bodyPr wrap="square" rtlCol="0">
            <a:spAutoFit/>
          </a:bodyPr>
          <a:lstStyle/>
          <a:p>
            <a:r>
              <a:rPr lang="en-US" sz="3600" dirty="0">
                <a:solidFill>
                  <a:schemeClr val="bg1"/>
                </a:solidFill>
              </a:rPr>
              <a:t>Share what you have learned with others</a:t>
            </a:r>
          </a:p>
        </p:txBody>
      </p:sp>
      <p:sp>
        <p:nvSpPr>
          <p:cNvPr id="51" name="TextBox 50">
            <a:extLst>
              <a:ext uri="{FF2B5EF4-FFF2-40B4-BE49-F238E27FC236}">
                <a16:creationId xmlns:a16="http://schemas.microsoft.com/office/drawing/2014/main" id="{6D173C49-B482-45E2-8F2B-9B38DA9F5488}"/>
              </a:ext>
            </a:extLst>
          </p:cNvPr>
          <p:cNvSpPr txBox="1"/>
          <p:nvPr/>
        </p:nvSpPr>
        <p:spPr>
          <a:xfrm>
            <a:off x="7458834" y="2646087"/>
            <a:ext cx="3112654" cy="65598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50991" tIns="165100" rIns="250991" bIns="165100" numCol="1" spcCol="1270" anchor="ctr" anchorCtr="0">
            <a:noAutofit/>
          </a:bodyPr>
          <a:lstStyle/>
          <a:p>
            <a:pPr marL="0" lvl="0" indent="0" algn="ctr" defTabSz="2222500">
              <a:lnSpc>
                <a:spcPct val="90000"/>
              </a:lnSpc>
              <a:spcBef>
                <a:spcPct val="0"/>
              </a:spcBef>
              <a:spcAft>
                <a:spcPct val="35000"/>
              </a:spcAft>
              <a:buNone/>
            </a:pPr>
            <a:r>
              <a:rPr lang="en-US" sz="5000" b="1" kern="1200" dirty="0"/>
              <a:t>Share</a:t>
            </a:r>
          </a:p>
        </p:txBody>
      </p:sp>
      <p:sp>
        <p:nvSpPr>
          <p:cNvPr id="8" name="Rectangle 7">
            <a:extLst>
              <a:ext uri="{FF2B5EF4-FFF2-40B4-BE49-F238E27FC236}">
                <a16:creationId xmlns:a16="http://schemas.microsoft.com/office/drawing/2014/main" id="{A308783E-D764-43A5-9130-86EC015AC7D1}"/>
              </a:ext>
            </a:extLst>
          </p:cNvPr>
          <p:cNvSpPr/>
          <p:nvPr/>
        </p:nvSpPr>
        <p:spPr>
          <a:xfrm>
            <a:off x="4494601" y="6309378"/>
            <a:ext cx="5616153" cy="707886"/>
          </a:xfrm>
          <a:prstGeom prst="rect">
            <a:avLst/>
          </a:prstGeom>
        </p:spPr>
        <p:txBody>
          <a:bodyPr wrap="none">
            <a:spAutoFit/>
          </a:bodyPr>
          <a:lstStyle/>
          <a:p>
            <a:r>
              <a:rPr lang="en-US" sz="4000" b="1" dirty="0">
                <a:solidFill>
                  <a:srgbClr val="002D62"/>
                </a:solidFill>
              </a:rPr>
              <a:t>cityofsancarlos.org/mysc</a:t>
            </a:r>
            <a:r>
              <a:rPr lang="en-US" sz="4000" dirty="0">
                <a:solidFill>
                  <a:srgbClr val="002D62"/>
                </a:solidFill>
              </a:rPr>
              <a:t> </a:t>
            </a:r>
            <a:endParaRPr lang="en-US" sz="3600" dirty="0"/>
          </a:p>
        </p:txBody>
      </p:sp>
      <p:cxnSp>
        <p:nvCxnSpPr>
          <p:cNvPr id="52" name="Straight Arrow Connector 51">
            <a:extLst>
              <a:ext uri="{FF2B5EF4-FFF2-40B4-BE49-F238E27FC236}">
                <a16:creationId xmlns:a16="http://schemas.microsoft.com/office/drawing/2014/main" id="{6C3B2DBD-B04D-41F7-925C-A143229F5CBE}"/>
              </a:ext>
            </a:extLst>
          </p:cNvPr>
          <p:cNvCxnSpPr/>
          <p:nvPr/>
        </p:nvCxnSpPr>
        <p:spPr>
          <a:xfrm flipH="1">
            <a:off x="5781368" y="5188613"/>
            <a:ext cx="9829" cy="1256432"/>
          </a:xfrm>
          <a:prstGeom prst="straightConnector1">
            <a:avLst/>
          </a:prstGeom>
          <a:ln w="76200">
            <a:tailEnd type="triangle"/>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181983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2" name="TextBox 1"/>
          <p:cNvSpPr txBox="1"/>
          <p:nvPr/>
        </p:nvSpPr>
        <p:spPr>
          <a:xfrm>
            <a:off x="1313364" y="2321895"/>
            <a:ext cx="7074324" cy="5386090"/>
          </a:xfrm>
          <a:prstGeom prst="rect">
            <a:avLst/>
          </a:prstGeom>
          <a:noFill/>
        </p:spPr>
        <p:txBody>
          <a:bodyPr wrap="square" rtlCol="0">
            <a:spAutoFit/>
          </a:bodyPr>
          <a:lstStyle/>
          <a:p>
            <a:pPr marL="571500" indent="-571500">
              <a:spcAft>
                <a:spcPts val="1200"/>
              </a:spcAft>
              <a:buFont typeface="Courier New" panose="02070309020205020404" pitchFamily="49" charset="0"/>
              <a:buChar char="o"/>
            </a:pPr>
            <a:r>
              <a:rPr lang="en-US" sz="3600" dirty="0">
                <a:solidFill>
                  <a:srgbClr val="002D62"/>
                </a:solidFill>
              </a:rPr>
              <a:t>Broaden the conversation about housing and transportation in San Carlos</a:t>
            </a:r>
          </a:p>
          <a:p>
            <a:pPr marL="571500" indent="-571500">
              <a:spcAft>
                <a:spcPts val="1200"/>
              </a:spcAft>
              <a:buFont typeface="Courier New" panose="02070309020205020404" pitchFamily="49" charset="0"/>
              <a:buChar char="o"/>
            </a:pPr>
            <a:r>
              <a:rPr lang="en-US" sz="3600" dirty="0">
                <a:solidFill>
                  <a:srgbClr val="002D62"/>
                </a:solidFill>
              </a:rPr>
              <a:t>Provide a general overview of new state housing legislation</a:t>
            </a:r>
          </a:p>
          <a:p>
            <a:pPr marL="571500" indent="-571500">
              <a:spcAft>
                <a:spcPts val="1200"/>
              </a:spcAft>
              <a:buFont typeface="Courier New" panose="02070309020205020404" pitchFamily="49" charset="0"/>
              <a:buChar char="o"/>
            </a:pPr>
            <a:r>
              <a:rPr lang="en-US" sz="3600" dirty="0">
                <a:solidFill>
                  <a:srgbClr val="002D62"/>
                </a:solidFill>
              </a:rPr>
              <a:t>Create awareness and understanding of the current city actions and upcoming decisions related to housing </a:t>
            </a:r>
          </a:p>
        </p:txBody>
      </p:sp>
      <p:sp>
        <p:nvSpPr>
          <p:cNvPr id="4" name="TextBox 3"/>
          <p:cNvSpPr txBox="1"/>
          <p:nvPr/>
        </p:nvSpPr>
        <p:spPr>
          <a:xfrm>
            <a:off x="0" y="928523"/>
            <a:ext cx="1463040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MEETING GOALS</a:t>
            </a:r>
          </a:p>
        </p:txBody>
      </p:sp>
      <p:pic>
        <p:nvPicPr>
          <p:cNvPr id="3" name="Picture 2"/>
          <p:cNvPicPr>
            <a:picLocks noChangeAspect="1"/>
          </p:cNvPicPr>
          <p:nvPr/>
        </p:nvPicPr>
        <p:blipFill>
          <a:blip r:embed="rId3"/>
          <a:stretch>
            <a:fillRect/>
          </a:stretch>
        </p:blipFill>
        <p:spPr>
          <a:xfrm>
            <a:off x="8387688" y="3256140"/>
            <a:ext cx="5312064" cy="3517600"/>
          </a:xfrm>
          <a:prstGeom prst="rect">
            <a:avLst/>
          </a:prstGeom>
        </p:spPr>
      </p:pic>
    </p:spTree>
    <p:extLst>
      <p:ext uri="{BB962C8B-B14F-4D97-AF65-F5344CB8AC3E}">
        <p14:creationId xmlns:p14="http://schemas.microsoft.com/office/powerpoint/2010/main" val="11993300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rot="20326478">
            <a:off x="9284922" y="2092379"/>
            <a:ext cx="4805512" cy="283673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1841157" y="933990"/>
            <a:ext cx="1096850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Thank You for Coming Today!</a:t>
            </a:r>
            <a:endParaRPr lang="en-US" sz="4400" dirty="0">
              <a:solidFill>
                <a:srgbClr val="002D62"/>
              </a:solidFill>
              <a:latin typeface="Century Gothic" panose="020B0502020202020204" pitchFamily="34" charset="0"/>
            </a:endParaRPr>
          </a:p>
        </p:txBody>
      </p:sp>
      <p:sp>
        <p:nvSpPr>
          <p:cNvPr id="2" name="Content Placeholder 1"/>
          <p:cNvSpPr>
            <a:spLocks noGrp="1"/>
          </p:cNvSpPr>
          <p:nvPr>
            <p:ph idx="1"/>
          </p:nvPr>
        </p:nvSpPr>
        <p:spPr>
          <a:xfrm>
            <a:off x="1663704" y="2310813"/>
            <a:ext cx="2502407" cy="4854074"/>
          </a:xfrm>
        </p:spPr>
        <p:txBody>
          <a:bodyPr>
            <a:normAutofit/>
          </a:bodyPr>
          <a:lstStyle/>
          <a:p>
            <a:pPr marL="0" indent="0">
              <a:buNone/>
            </a:pPr>
            <a:endParaRPr lang="en-US" dirty="0"/>
          </a:p>
          <a:p>
            <a:endParaRPr lang="en-US" dirty="0"/>
          </a:p>
        </p:txBody>
      </p:sp>
      <p:pic>
        <p:nvPicPr>
          <p:cNvPr id="5" name="Picture 4"/>
          <p:cNvPicPr>
            <a:picLocks noChangeAspect="1"/>
          </p:cNvPicPr>
          <p:nvPr/>
        </p:nvPicPr>
        <p:blipFill>
          <a:blip r:embed="rId4"/>
          <a:stretch>
            <a:fillRect/>
          </a:stretch>
        </p:blipFill>
        <p:spPr>
          <a:xfrm rot="1162387">
            <a:off x="679236" y="4337701"/>
            <a:ext cx="4309369" cy="31423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a:picLocks noChangeAspect="1"/>
          </p:cNvPicPr>
          <p:nvPr/>
        </p:nvPicPr>
        <p:blipFill>
          <a:blip r:embed="rId5"/>
          <a:stretch>
            <a:fillRect/>
          </a:stretch>
        </p:blipFill>
        <p:spPr>
          <a:xfrm rot="816626">
            <a:off x="9454467" y="4704512"/>
            <a:ext cx="4111502" cy="297029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6"/>
          <a:stretch>
            <a:fillRect/>
          </a:stretch>
        </p:blipFill>
        <p:spPr>
          <a:xfrm>
            <a:off x="600076" y="2406182"/>
            <a:ext cx="4704348" cy="27987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p:cNvPicPr>
            <a:picLocks noChangeAspect="1"/>
          </p:cNvPicPr>
          <p:nvPr/>
        </p:nvPicPr>
        <p:blipFill>
          <a:blip r:embed="rId7"/>
          <a:stretch>
            <a:fillRect/>
          </a:stretch>
        </p:blipFill>
        <p:spPr>
          <a:xfrm rot="21358190">
            <a:off x="4657978" y="2839192"/>
            <a:ext cx="5466293" cy="36480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Content Placeholder 1"/>
          <p:cNvSpPr txBox="1">
            <a:spLocks/>
          </p:cNvSpPr>
          <p:nvPr/>
        </p:nvSpPr>
        <p:spPr>
          <a:xfrm>
            <a:off x="2349706" y="7327725"/>
            <a:ext cx="9930990" cy="789138"/>
          </a:xfrm>
          <a:prstGeom prst="rect">
            <a:avLst/>
          </a:prstGeom>
          <a:solidFill>
            <a:srgbClr val="FFC000"/>
          </a:solidFill>
        </p:spPr>
        <p:txBody>
          <a:bodyPr vert="horz" lIns="130622" tIns="65310" rIns="130622" bIns="65310" rtlCol="0">
            <a:normAutofit/>
          </a:bodyPr>
          <a:lstStyle>
            <a:lvl1pPr marL="489834" indent="-489834" algn="l" defTabSz="1306221" rtl="0" eaLnBrk="1" latinLnBrk="0" hangingPunct="1">
              <a:spcBef>
                <a:spcPct val="20000"/>
              </a:spcBef>
              <a:buFont typeface="Arial" panose="020B0604020202020204" pitchFamily="34" charset="0"/>
              <a:buChar char="•"/>
              <a:defRPr sz="4600" kern="1200">
                <a:solidFill>
                  <a:schemeClr val="tx2">
                    <a:lumMod val="75000"/>
                  </a:schemeClr>
                </a:solidFill>
                <a:latin typeface="Century Gothic" panose="020B0502020202020204" pitchFamily="34" charset="0"/>
                <a:ea typeface="+mn-ea"/>
                <a:cs typeface="+mn-cs"/>
              </a:defRPr>
            </a:lvl1pPr>
            <a:lvl2pPr marL="1061304" indent="-408194" algn="l" defTabSz="1306221" rtl="0" eaLnBrk="1" latinLnBrk="0" hangingPunct="1">
              <a:spcBef>
                <a:spcPct val="20000"/>
              </a:spcBef>
              <a:buFont typeface="Arial" panose="020B0604020202020204" pitchFamily="34" charset="0"/>
              <a:buChar char="–"/>
              <a:defRPr sz="4000" kern="1200">
                <a:solidFill>
                  <a:schemeClr val="tx2">
                    <a:lumMod val="75000"/>
                  </a:schemeClr>
                </a:solidFill>
                <a:latin typeface="Century Gothic" panose="020B0502020202020204" pitchFamily="34" charset="0"/>
                <a:ea typeface="+mn-ea"/>
                <a:cs typeface="+mn-cs"/>
              </a:defRPr>
            </a:lvl2pPr>
            <a:lvl3pPr marL="1632776" indent="-326555" algn="l" defTabSz="1306221" rtl="0" eaLnBrk="1" latinLnBrk="0" hangingPunct="1">
              <a:spcBef>
                <a:spcPct val="20000"/>
              </a:spcBef>
              <a:buFont typeface="Arial" panose="020B0604020202020204" pitchFamily="34" charset="0"/>
              <a:buChar char="•"/>
              <a:defRPr sz="3400" kern="1200">
                <a:solidFill>
                  <a:schemeClr val="tx2">
                    <a:lumMod val="75000"/>
                  </a:schemeClr>
                </a:solidFill>
                <a:latin typeface="Century Gothic" panose="020B0502020202020204" pitchFamily="34" charset="0"/>
                <a:ea typeface="+mn-ea"/>
                <a:cs typeface="+mn-cs"/>
              </a:defRPr>
            </a:lvl3pPr>
            <a:lvl4pPr marL="2285886" indent="-326555" algn="l" defTabSz="1306221" rtl="0" eaLnBrk="1" latinLnBrk="0" hangingPunct="1">
              <a:spcBef>
                <a:spcPct val="20000"/>
              </a:spcBef>
              <a:buFont typeface="Arial" panose="020B0604020202020204" pitchFamily="34" charset="0"/>
              <a:buChar char="–"/>
              <a:defRPr sz="2900" kern="1200">
                <a:solidFill>
                  <a:schemeClr val="tx2">
                    <a:lumMod val="75000"/>
                  </a:schemeClr>
                </a:solidFill>
                <a:latin typeface="Century Gothic" panose="020B0502020202020204" pitchFamily="34" charset="0"/>
                <a:ea typeface="+mn-ea"/>
                <a:cs typeface="+mn-cs"/>
              </a:defRPr>
            </a:lvl4pPr>
            <a:lvl5pPr marL="2938997" indent="-326555" algn="l" defTabSz="1306221" rtl="0" eaLnBrk="1" latinLnBrk="0" hangingPunct="1">
              <a:spcBef>
                <a:spcPct val="20000"/>
              </a:spcBef>
              <a:buFont typeface="Arial" panose="020B0604020202020204" pitchFamily="34" charset="0"/>
              <a:buChar char="»"/>
              <a:defRPr sz="2900" kern="1200">
                <a:solidFill>
                  <a:schemeClr val="tx2">
                    <a:lumMod val="75000"/>
                  </a:schemeClr>
                </a:solidFill>
                <a:latin typeface="Century Gothic" panose="020B0502020202020204" pitchFamily="34" charset="0"/>
                <a:ea typeface="+mn-ea"/>
                <a:cs typeface="+mn-cs"/>
              </a:defRPr>
            </a:lvl5pPr>
            <a:lvl6pPr marL="3592106" indent="-326555" algn="l" defTabSz="130622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6" indent="-326555" algn="l" defTabSz="130622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1"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t>www.cityofsancarlos.org/welcomehome</a:t>
            </a: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776287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77" y="419101"/>
            <a:ext cx="12435840" cy="2082800"/>
          </a:xfrm>
        </p:spPr>
        <p:txBody>
          <a:bodyPr>
            <a:normAutofit/>
          </a:bodyPr>
          <a:lstStyle/>
          <a:p>
            <a:r>
              <a:rPr lang="en-US" sz="8000" dirty="0">
                <a:solidFill>
                  <a:schemeClr val="accent1">
                    <a:lumMod val="50000"/>
                  </a:schemeClr>
                </a:solidFill>
              </a:rPr>
              <a:t>Questions?</a:t>
            </a: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070" t="31215" r="11003" b="45967"/>
          <a:stretch/>
        </p:blipFill>
        <p:spPr bwMode="auto">
          <a:xfrm>
            <a:off x="0" y="2414158"/>
            <a:ext cx="14630401" cy="31369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806662" y="5805482"/>
            <a:ext cx="1742476" cy="212450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C940E302-F882-434C-972D-A4C67446D5AE}"/>
              </a:ext>
            </a:extLst>
          </p:cNvPr>
          <p:cNvSpPr/>
          <p:nvPr/>
        </p:nvSpPr>
        <p:spPr>
          <a:xfrm>
            <a:off x="3140721" y="5805482"/>
            <a:ext cx="8348951" cy="630942"/>
          </a:xfrm>
          <a:prstGeom prst="rect">
            <a:avLst/>
          </a:prstGeom>
        </p:spPr>
        <p:txBody>
          <a:bodyPr wrap="square">
            <a:spAutoFit/>
          </a:bodyPr>
          <a:lstStyle/>
          <a:p>
            <a:pPr algn="ctr"/>
            <a:r>
              <a:rPr lang="en-US" sz="3500" dirty="0">
                <a:solidFill>
                  <a:schemeClr val="tx2">
                    <a:lumMod val="50000"/>
                  </a:schemeClr>
                </a:solidFill>
              </a:rPr>
              <a:t>City staff are available for specific questions</a:t>
            </a:r>
          </a:p>
        </p:txBody>
      </p:sp>
    </p:spTree>
    <p:extLst>
      <p:ext uri="{BB962C8B-B14F-4D97-AF65-F5344CB8AC3E}">
        <p14:creationId xmlns:p14="http://schemas.microsoft.com/office/powerpoint/2010/main" val="856208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87085" y="938315"/>
            <a:ext cx="14630399"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HOME FOR ALL</a:t>
            </a:r>
          </a:p>
        </p:txBody>
      </p:sp>
      <p:sp>
        <p:nvSpPr>
          <p:cNvPr id="7" name="TextBox 6"/>
          <p:cNvSpPr txBox="1"/>
          <p:nvPr/>
        </p:nvSpPr>
        <p:spPr>
          <a:xfrm>
            <a:off x="1830950" y="2281919"/>
            <a:ext cx="10968500" cy="4339650"/>
          </a:xfrm>
          <a:prstGeom prst="rect">
            <a:avLst/>
          </a:prstGeom>
          <a:noFill/>
        </p:spPr>
        <p:txBody>
          <a:bodyPr wrap="square" rtlCol="0">
            <a:spAutoFit/>
          </a:bodyPr>
          <a:lstStyle/>
          <a:p>
            <a:pPr>
              <a:spcAft>
                <a:spcPts val="600"/>
              </a:spcAft>
            </a:pPr>
            <a:r>
              <a:rPr lang="en-US" sz="4000" dirty="0">
                <a:solidFill>
                  <a:srgbClr val="002D62"/>
                </a:solidFill>
              </a:rPr>
              <a:t>A community collaborative addressing the housing challenge in San Mateo County</a:t>
            </a:r>
          </a:p>
          <a:p>
            <a:pPr marL="1200150" lvl="2" indent="-571500">
              <a:lnSpc>
                <a:spcPct val="150000"/>
              </a:lnSpc>
              <a:buFont typeface="Courier New" panose="02070309020205020404" pitchFamily="49" charset="0"/>
              <a:buChar char="o"/>
            </a:pPr>
            <a:r>
              <a:rPr lang="en-US" sz="3600" dirty="0">
                <a:solidFill>
                  <a:srgbClr val="002D62"/>
                </a:solidFill>
              </a:rPr>
              <a:t>Educating</a:t>
            </a:r>
          </a:p>
          <a:p>
            <a:pPr marL="1200150" lvl="2" indent="-571500">
              <a:lnSpc>
                <a:spcPct val="150000"/>
              </a:lnSpc>
              <a:buFont typeface="Courier New" panose="02070309020205020404" pitchFamily="49" charset="0"/>
              <a:buChar char="o"/>
            </a:pPr>
            <a:r>
              <a:rPr lang="en-US" sz="3600" dirty="0">
                <a:solidFill>
                  <a:srgbClr val="002D62"/>
                </a:solidFill>
              </a:rPr>
              <a:t>Innovating</a:t>
            </a:r>
          </a:p>
          <a:p>
            <a:pPr marL="1200150" lvl="2" indent="-571500">
              <a:lnSpc>
                <a:spcPct val="150000"/>
              </a:lnSpc>
              <a:buFont typeface="Courier New" panose="02070309020205020404" pitchFamily="49" charset="0"/>
              <a:buChar char="o"/>
            </a:pPr>
            <a:r>
              <a:rPr lang="en-US" sz="3600" dirty="0">
                <a:solidFill>
                  <a:srgbClr val="002D62"/>
                </a:solidFill>
              </a:rPr>
              <a:t>Convening</a:t>
            </a:r>
          </a:p>
          <a:p>
            <a:endParaRPr lang="en-US" dirty="0"/>
          </a:p>
        </p:txBody>
      </p:sp>
      <p:pic>
        <p:nvPicPr>
          <p:cNvPr id="8" name="Picture 7">
            <a:extLst>
              <a:ext uri="{FF2B5EF4-FFF2-40B4-BE49-F238E27FC236}">
                <a16:creationId xmlns:a16="http://schemas.microsoft.com/office/drawing/2014/main" id="{9C398802-FA7F-465C-966B-75147BB15ED8}"/>
              </a:ext>
            </a:extLst>
          </p:cNvPr>
          <p:cNvPicPr>
            <a:picLocks noChangeAspect="1"/>
          </p:cNvPicPr>
          <p:nvPr/>
        </p:nvPicPr>
        <p:blipFill rotWithShape="1">
          <a:blip r:embed="rId3"/>
          <a:srcRect t="11923"/>
          <a:stretch/>
        </p:blipFill>
        <p:spPr>
          <a:xfrm>
            <a:off x="8788736" y="3336122"/>
            <a:ext cx="4010714" cy="4696183"/>
          </a:xfrm>
          <a:prstGeom prst="rect">
            <a:avLst/>
          </a:prstGeom>
        </p:spPr>
      </p:pic>
    </p:spTree>
    <p:extLst>
      <p:ext uri="{BB962C8B-B14F-4D97-AF65-F5344CB8AC3E}">
        <p14:creationId xmlns:p14="http://schemas.microsoft.com/office/powerpoint/2010/main" val="2140857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7352270" cy="8229600"/>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923636" y="933882"/>
            <a:ext cx="5070764" cy="784830"/>
          </a:xfrm>
          <a:prstGeom prst="rect">
            <a:avLst/>
          </a:prstGeom>
          <a:noFill/>
        </p:spPr>
        <p:txBody>
          <a:bodyPr wrap="square" rtlCol="0">
            <a:spAutoFit/>
          </a:bodyPr>
          <a:lstStyle/>
          <a:p>
            <a:r>
              <a:rPr lang="en-US" sz="4500" b="1" dirty="0">
                <a:solidFill>
                  <a:srgbClr val="002D62"/>
                </a:solidFill>
                <a:latin typeface="Century Gothic" panose="020B0502020202020204" pitchFamily="34" charset="0"/>
              </a:rPr>
              <a:t>Agenda</a:t>
            </a:r>
          </a:p>
        </p:txBody>
      </p:sp>
      <p:sp>
        <p:nvSpPr>
          <p:cNvPr id="5" name="TextBox 4"/>
          <p:cNvSpPr txBox="1"/>
          <p:nvPr/>
        </p:nvSpPr>
        <p:spPr>
          <a:xfrm>
            <a:off x="923636" y="1749503"/>
            <a:ext cx="6659788" cy="6335068"/>
          </a:xfrm>
          <a:prstGeom prst="rect">
            <a:avLst/>
          </a:prstGeom>
          <a:noFill/>
        </p:spPr>
        <p:txBody>
          <a:bodyPr wrap="square" rtlCol="0">
            <a:spAutoFit/>
          </a:bodyPr>
          <a:lstStyle/>
          <a:p>
            <a:pPr marL="571500" indent="-571500">
              <a:spcAft>
                <a:spcPts val="1400"/>
              </a:spcAft>
              <a:buFont typeface="Arial" panose="020B0604020202020204" pitchFamily="34" charset="0"/>
              <a:buChar char="•"/>
            </a:pPr>
            <a:r>
              <a:rPr lang="en-US" sz="3600" dirty="0"/>
              <a:t>Goal: Learning together</a:t>
            </a:r>
          </a:p>
          <a:p>
            <a:pPr marL="571500" indent="-571500">
              <a:spcAft>
                <a:spcPts val="1400"/>
              </a:spcAft>
              <a:buFont typeface="Arial" panose="020B0604020202020204" pitchFamily="34" charset="0"/>
              <a:buChar char="•"/>
            </a:pPr>
            <a:r>
              <a:rPr lang="en-US" sz="3600" dirty="0"/>
              <a:t>What we’ve heard so far</a:t>
            </a:r>
          </a:p>
          <a:p>
            <a:pPr marL="571500" indent="-571500">
              <a:spcAft>
                <a:spcPts val="1400"/>
              </a:spcAft>
              <a:buFont typeface="Arial" panose="020B0604020202020204" pitchFamily="34" charset="0"/>
              <a:buChar char="•"/>
            </a:pPr>
            <a:r>
              <a:rPr lang="en-US" sz="3600" dirty="0"/>
              <a:t>Housing and transportation</a:t>
            </a:r>
          </a:p>
          <a:p>
            <a:pPr marL="571500" indent="-571500">
              <a:spcAft>
                <a:spcPts val="1400"/>
              </a:spcAft>
              <a:buFont typeface="Arial" panose="020B0604020202020204" pitchFamily="34" charset="0"/>
              <a:buChar char="•"/>
            </a:pPr>
            <a:r>
              <a:rPr lang="en-US" sz="3600" dirty="0"/>
              <a:t>Discussion #1 </a:t>
            </a:r>
          </a:p>
          <a:p>
            <a:pPr marL="571500" indent="-571500">
              <a:spcAft>
                <a:spcPts val="1400"/>
              </a:spcAft>
              <a:buFont typeface="Arial" panose="020B0604020202020204" pitchFamily="34" charset="0"/>
              <a:buChar char="•"/>
            </a:pPr>
            <a:r>
              <a:rPr lang="en-US" sz="3600" dirty="0"/>
              <a:t>State changes around housing laws and local impact</a:t>
            </a:r>
          </a:p>
          <a:p>
            <a:pPr marL="571500" indent="-571500">
              <a:spcAft>
                <a:spcPts val="1400"/>
              </a:spcAft>
              <a:buFont typeface="Arial" panose="020B0604020202020204" pitchFamily="34" charset="0"/>
              <a:buChar char="•"/>
            </a:pPr>
            <a:r>
              <a:rPr lang="en-US" sz="3600" dirty="0"/>
              <a:t>Options for San Carlos</a:t>
            </a:r>
          </a:p>
          <a:p>
            <a:pPr marL="571500" indent="-571500">
              <a:spcAft>
                <a:spcPts val="1400"/>
              </a:spcAft>
              <a:buFont typeface="Arial" panose="020B0604020202020204" pitchFamily="34" charset="0"/>
              <a:buChar char="•"/>
            </a:pPr>
            <a:r>
              <a:rPr lang="en-US" sz="3600" dirty="0"/>
              <a:t>Discussion #2</a:t>
            </a:r>
          </a:p>
          <a:p>
            <a:pPr marL="571500" indent="-571500">
              <a:spcAft>
                <a:spcPts val="1400"/>
              </a:spcAft>
              <a:buFont typeface="Arial" panose="020B0604020202020204" pitchFamily="34" charset="0"/>
              <a:buChar char="•"/>
            </a:pPr>
            <a:r>
              <a:rPr lang="en-US" sz="3600" dirty="0"/>
              <a:t>Next Steps</a:t>
            </a:r>
          </a:p>
        </p:txBody>
      </p:sp>
      <p:pic>
        <p:nvPicPr>
          <p:cNvPr id="10" name="Picture 9"/>
          <p:cNvPicPr>
            <a:picLocks noChangeAspect="1"/>
          </p:cNvPicPr>
          <p:nvPr/>
        </p:nvPicPr>
        <p:blipFill>
          <a:blip r:embed="rId3"/>
          <a:stretch>
            <a:fillRect/>
          </a:stretch>
        </p:blipFill>
        <p:spPr>
          <a:xfrm>
            <a:off x="7352270" y="0"/>
            <a:ext cx="7278130" cy="8226356"/>
          </a:xfrm>
          <a:prstGeom prst="rect">
            <a:avLst/>
          </a:prstGeom>
        </p:spPr>
      </p:pic>
    </p:spTree>
    <p:extLst>
      <p:ext uri="{BB962C8B-B14F-4D97-AF65-F5344CB8AC3E}">
        <p14:creationId xmlns:p14="http://schemas.microsoft.com/office/powerpoint/2010/main" val="2128602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1820743" y="938150"/>
            <a:ext cx="1096850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CONVERSATION GUIDELINES</a:t>
            </a:r>
          </a:p>
        </p:txBody>
      </p:sp>
      <p:sp>
        <p:nvSpPr>
          <p:cNvPr id="7" name="TextBox 6"/>
          <p:cNvSpPr txBox="1"/>
          <p:nvPr/>
        </p:nvSpPr>
        <p:spPr>
          <a:xfrm>
            <a:off x="1226674" y="2601422"/>
            <a:ext cx="6963082" cy="4247317"/>
          </a:xfrm>
          <a:prstGeom prst="rect">
            <a:avLst/>
          </a:prstGeom>
          <a:noFill/>
        </p:spPr>
        <p:txBody>
          <a:bodyPr wrap="square" rtlCol="0">
            <a:spAutoFit/>
          </a:bodyPr>
          <a:lstStyle/>
          <a:p>
            <a:pPr marL="571500" indent="-571500">
              <a:lnSpc>
                <a:spcPct val="150000"/>
              </a:lnSpc>
              <a:buFont typeface="Courier New" panose="02070309020205020404" pitchFamily="49" charset="0"/>
              <a:buChar char="o"/>
            </a:pPr>
            <a:r>
              <a:rPr lang="en-US" sz="3600" dirty="0">
                <a:solidFill>
                  <a:schemeClr val="tx2">
                    <a:lumMod val="50000"/>
                  </a:schemeClr>
                </a:solidFill>
              </a:rPr>
              <a:t>Speak from your own experience</a:t>
            </a:r>
          </a:p>
          <a:p>
            <a:pPr marL="571500" indent="-571500">
              <a:lnSpc>
                <a:spcPct val="150000"/>
              </a:lnSpc>
              <a:buFont typeface="Courier New" panose="02070309020205020404" pitchFamily="49" charset="0"/>
              <a:buChar char="o"/>
            </a:pPr>
            <a:r>
              <a:rPr lang="en-US" sz="3600" dirty="0">
                <a:solidFill>
                  <a:schemeClr val="tx2">
                    <a:lumMod val="50000"/>
                  </a:schemeClr>
                </a:solidFill>
              </a:rPr>
              <a:t>Listen to understand each other</a:t>
            </a:r>
          </a:p>
          <a:p>
            <a:pPr marL="571500" indent="-571500">
              <a:lnSpc>
                <a:spcPct val="150000"/>
              </a:lnSpc>
              <a:buFont typeface="Courier New" panose="02070309020205020404" pitchFamily="49" charset="0"/>
              <a:buChar char="o"/>
            </a:pPr>
            <a:r>
              <a:rPr lang="en-US" sz="3600" dirty="0">
                <a:solidFill>
                  <a:schemeClr val="tx2">
                    <a:lumMod val="50000"/>
                  </a:schemeClr>
                </a:solidFill>
              </a:rPr>
              <a:t>Respect differences; be curious</a:t>
            </a:r>
          </a:p>
          <a:p>
            <a:pPr marL="571500" indent="-571500">
              <a:lnSpc>
                <a:spcPct val="150000"/>
              </a:lnSpc>
              <a:buFont typeface="Courier New" panose="02070309020205020404" pitchFamily="49" charset="0"/>
              <a:buChar char="o"/>
            </a:pPr>
            <a:r>
              <a:rPr lang="en-US" sz="3600" dirty="0">
                <a:solidFill>
                  <a:schemeClr val="tx2">
                    <a:lumMod val="50000"/>
                  </a:schemeClr>
                </a:solidFill>
              </a:rPr>
              <a:t>Let everyone participate</a:t>
            </a:r>
          </a:p>
          <a:p>
            <a:pPr marL="571500" indent="-571500">
              <a:lnSpc>
                <a:spcPct val="150000"/>
              </a:lnSpc>
              <a:buFont typeface="Courier New" panose="02070309020205020404" pitchFamily="49" charset="0"/>
              <a:buChar char="o"/>
            </a:pPr>
            <a:r>
              <a:rPr lang="en-US" sz="3600" dirty="0">
                <a:solidFill>
                  <a:schemeClr val="tx2">
                    <a:lumMod val="50000"/>
                  </a:schemeClr>
                </a:solidFill>
              </a:rPr>
              <a:t>Your questions are valuable</a:t>
            </a:r>
          </a:p>
        </p:txBody>
      </p:sp>
      <p:pic>
        <p:nvPicPr>
          <p:cNvPr id="2" name="Picture 1"/>
          <p:cNvPicPr>
            <a:picLocks noChangeAspect="1"/>
          </p:cNvPicPr>
          <p:nvPr/>
        </p:nvPicPr>
        <p:blipFill rotWithShape="1">
          <a:blip r:embed="rId3"/>
          <a:srcRect r="22818"/>
          <a:stretch/>
        </p:blipFill>
        <p:spPr>
          <a:xfrm>
            <a:off x="8189756" y="3154401"/>
            <a:ext cx="5130481" cy="3694338"/>
          </a:xfrm>
          <a:prstGeom prst="rect">
            <a:avLst/>
          </a:prstGeom>
        </p:spPr>
      </p:pic>
    </p:spTree>
    <p:extLst>
      <p:ext uri="{BB962C8B-B14F-4D97-AF65-F5344CB8AC3E}">
        <p14:creationId xmlns:p14="http://schemas.microsoft.com/office/powerpoint/2010/main" val="2895538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J9HA_CpGjh1i9B0PDs3IDloPx2bpaqje2UzVQO3UHNRedcD-p_lqSn98uHNxa_2LQrkzKQvwi2G3nCQKrS63YzTl5rMWyy_yPAWLVOAO0ONwA6dpUuGKB2yXZiLOh2bx2FpptWNJvTDdg0NaNyb0ZbrePFh-MxLoZO7xz8ng6nm44H-yezhnjZWU1C-MR0FO6YRvWysBHejyfsiRi7oHMIlArhWhTEcGWbrg_gSMg7s_mX32FqyovUNYtDuICp3NyHV-2P6yzBjwHZturj5T_Y-EVb2LKWD8gtLkRyLmwxH1qgcaN8uYRQAiLld3zY78_O2GeXFOLNkJsYXLsctVaE2zAgITu6F1JC_vIGBHnBXzzEUSp6pod-qZg78B7D8WNKjzHDIOJJsltqKOJ0fnc7xD-lOljh1AuNGlpobbB0h3Uzmftv5-HyyP2cvJSmtFE2LeQYHYY8OYmjqwdSeEBZNMgGbcc95YNWxVS42BSahLLOKyVSbRoKI6Ozd_61apNEWrX_6GuoCBemFPYjWtbSVhMyxzJzn871SFdMYMfHMg23KTJTEOVpoA7bcQ41rwTHoq_JI852ZvS3bhQdnSj15EO7KXExgqibk7B2lxjKNj-BFsKg-EMwx5i_7CmfYo8h3tSv91qadPyNTpgEnM8t6nb4euaxDRQdabNewV_Xp1900MA1olERCxU_UFlwg0Vl4KFoIXTfhTg8LgGyjZvWdqgeWhO-S9sp_zMeuDcTs3Tw=w987-h937-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0438" y="0"/>
            <a:ext cx="8659962" cy="82296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itle 1"/>
          <p:cNvSpPr txBox="1">
            <a:spLocks/>
          </p:cNvSpPr>
          <p:nvPr/>
        </p:nvSpPr>
        <p:spPr>
          <a:xfrm>
            <a:off x="0" y="0"/>
            <a:ext cx="7352270" cy="8229600"/>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923635" y="1534243"/>
            <a:ext cx="5957455" cy="861774"/>
          </a:xfrm>
          <a:prstGeom prst="rect">
            <a:avLst/>
          </a:prstGeom>
          <a:noFill/>
        </p:spPr>
        <p:txBody>
          <a:bodyPr wrap="square" rtlCol="0">
            <a:spAutoFit/>
          </a:bodyPr>
          <a:lstStyle/>
          <a:p>
            <a:r>
              <a:rPr lang="en-US" sz="5000" b="1" dirty="0">
                <a:solidFill>
                  <a:srgbClr val="002D62"/>
                </a:solidFill>
                <a:latin typeface="Century Gothic" panose="020B0502020202020204" pitchFamily="34" charset="0"/>
              </a:rPr>
              <a:t>Think, Pair, Share</a:t>
            </a:r>
          </a:p>
        </p:txBody>
      </p:sp>
      <p:sp>
        <p:nvSpPr>
          <p:cNvPr id="5" name="TextBox 4"/>
          <p:cNvSpPr txBox="1"/>
          <p:nvPr/>
        </p:nvSpPr>
        <p:spPr>
          <a:xfrm>
            <a:off x="914400" y="2429893"/>
            <a:ext cx="5966690" cy="707886"/>
          </a:xfrm>
          <a:prstGeom prst="rect">
            <a:avLst/>
          </a:prstGeom>
          <a:noFill/>
        </p:spPr>
        <p:txBody>
          <a:bodyPr wrap="square" rtlCol="0">
            <a:spAutoFit/>
          </a:bodyPr>
          <a:lstStyle/>
          <a:p>
            <a:pPr>
              <a:spcAft>
                <a:spcPts val="1400"/>
              </a:spcAft>
            </a:pPr>
            <a:r>
              <a:rPr lang="en-US" sz="4000" b="1" dirty="0"/>
              <a:t>Take :90 each to share:</a:t>
            </a:r>
          </a:p>
        </p:txBody>
      </p:sp>
      <p:sp>
        <p:nvSpPr>
          <p:cNvPr id="7" name="TextBox 6">
            <a:extLst>
              <a:ext uri="{FF2B5EF4-FFF2-40B4-BE49-F238E27FC236}">
                <a16:creationId xmlns:a16="http://schemas.microsoft.com/office/drawing/2014/main" id="{DF865A04-F895-412C-A2DA-E59FDC63C9E1}"/>
              </a:ext>
            </a:extLst>
          </p:cNvPr>
          <p:cNvSpPr txBox="1"/>
          <p:nvPr/>
        </p:nvSpPr>
        <p:spPr>
          <a:xfrm>
            <a:off x="914400" y="3613382"/>
            <a:ext cx="5957455" cy="2836674"/>
          </a:xfrm>
          <a:prstGeom prst="rect">
            <a:avLst/>
          </a:prstGeom>
          <a:noFill/>
        </p:spPr>
        <p:txBody>
          <a:bodyPr wrap="square" rtlCol="0">
            <a:spAutoFit/>
          </a:bodyPr>
          <a:lstStyle/>
          <a:p>
            <a:pPr>
              <a:spcAft>
                <a:spcPts val="2200"/>
              </a:spcAft>
            </a:pPr>
            <a:r>
              <a:rPr lang="en-US" sz="4000" dirty="0"/>
              <a:t>When did you help someone in our community or someone helped you?</a:t>
            </a:r>
          </a:p>
          <a:p>
            <a:pPr>
              <a:spcAft>
                <a:spcPts val="2200"/>
              </a:spcAft>
            </a:pPr>
            <a:r>
              <a:rPr lang="en-US" sz="4000" dirty="0"/>
              <a:t>What happened as a result?</a:t>
            </a:r>
          </a:p>
        </p:txBody>
      </p:sp>
    </p:spTree>
    <p:extLst>
      <p:ext uri="{BB962C8B-B14F-4D97-AF65-F5344CB8AC3E}">
        <p14:creationId xmlns:p14="http://schemas.microsoft.com/office/powerpoint/2010/main" val="3541102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0"/>
            <a:ext cx="14630400" cy="2027104"/>
          </a:xfrm>
          <a:prstGeom prst="rect">
            <a:avLst/>
          </a:prstGeom>
          <a:solidFill>
            <a:srgbClr val="FFC325"/>
          </a:solidFill>
          <a:ln>
            <a:noFill/>
          </a:ln>
        </p:spPr>
        <p:txBody>
          <a:bodyPr vert="horz" lIns="130622" tIns="65311" rIns="130622" bIns="65311" rtlCol="0" anchor="b">
            <a:normAutofit/>
          </a:bodyPr>
          <a:lstStyle>
            <a:lvl1pPr algn="l" defTabSz="1306220" rtl="0" eaLnBrk="1" latinLnBrk="0" hangingPunct="1">
              <a:spcBef>
                <a:spcPct val="0"/>
              </a:spcBef>
              <a:buNone/>
              <a:defRPr sz="5100" kern="1200" cap="all" spc="-86" baseline="0">
                <a:solidFill>
                  <a:schemeClr val="tx2"/>
                </a:solidFill>
                <a:latin typeface="+mj-lt"/>
                <a:ea typeface="+mj-ea"/>
                <a:cs typeface="+mj-cs"/>
              </a:defRPr>
            </a:lvl1pPr>
          </a:lstStyle>
          <a:p>
            <a:pPr algn="ctr"/>
            <a:endParaRPr lang="en-US" sz="4200" b="1" dirty="0">
              <a:solidFill>
                <a:schemeClr val="bg1"/>
              </a:solidFill>
              <a:latin typeface="Century Gothic" panose="020B0502020202020204" pitchFamily="34" charset="0"/>
            </a:endParaRPr>
          </a:p>
        </p:txBody>
      </p:sp>
      <p:sp>
        <p:nvSpPr>
          <p:cNvPr id="4" name="TextBox 3"/>
          <p:cNvSpPr txBox="1"/>
          <p:nvPr/>
        </p:nvSpPr>
        <p:spPr>
          <a:xfrm>
            <a:off x="0" y="936982"/>
            <a:ext cx="14630400" cy="769441"/>
          </a:xfrm>
          <a:prstGeom prst="rect">
            <a:avLst/>
          </a:prstGeom>
          <a:noFill/>
        </p:spPr>
        <p:txBody>
          <a:bodyPr wrap="square" rtlCol="0">
            <a:spAutoFit/>
          </a:bodyPr>
          <a:lstStyle/>
          <a:p>
            <a:pPr algn="ctr"/>
            <a:r>
              <a:rPr lang="en-US" sz="4400" b="1" dirty="0">
                <a:solidFill>
                  <a:srgbClr val="002D62"/>
                </a:solidFill>
                <a:latin typeface="Century Gothic" panose="020B0502020202020204" pitchFamily="34" charset="0"/>
              </a:rPr>
              <a:t>November 7, 2019 Meeting Highlights</a:t>
            </a:r>
            <a:endParaRPr lang="en-US" sz="4400" dirty="0">
              <a:solidFill>
                <a:srgbClr val="002D62"/>
              </a:solidFill>
              <a:latin typeface="Century Gothic" panose="020B0502020202020204" pitchFamily="34" charset="0"/>
            </a:endParaRPr>
          </a:p>
        </p:txBody>
      </p:sp>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5509261" y="2027104"/>
            <a:ext cx="8028622" cy="6202496"/>
          </a:xfrm>
          <a:prstGeom prst="rect">
            <a:avLst/>
          </a:prstGeom>
        </p:spPr>
      </p:pic>
      <p:pic>
        <p:nvPicPr>
          <p:cNvPr id="2" name="Picture 1"/>
          <p:cNvPicPr>
            <a:picLocks noChangeAspect="1"/>
          </p:cNvPicPr>
          <p:nvPr/>
        </p:nvPicPr>
        <p:blipFill>
          <a:blip r:embed="rId5"/>
          <a:stretch>
            <a:fillRect/>
          </a:stretch>
        </p:blipFill>
        <p:spPr>
          <a:xfrm>
            <a:off x="1231273" y="2280379"/>
            <a:ext cx="4408265" cy="2770319"/>
          </a:xfrm>
          <a:prstGeom prst="rect">
            <a:avLst/>
          </a:prstGeom>
        </p:spPr>
      </p:pic>
      <p:pic>
        <p:nvPicPr>
          <p:cNvPr id="5" name="Picture 4"/>
          <p:cNvPicPr>
            <a:picLocks noChangeAspect="1"/>
          </p:cNvPicPr>
          <p:nvPr/>
        </p:nvPicPr>
        <p:blipFill>
          <a:blip r:embed="rId6"/>
          <a:stretch>
            <a:fillRect/>
          </a:stretch>
        </p:blipFill>
        <p:spPr>
          <a:xfrm>
            <a:off x="1253844" y="5303973"/>
            <a:ext cx="4385694" cy="2647806"/>
          </a:xfrm>
          <a:prstGeom prst="rect">
            <a:avLst/>
          </a:prstGeom>
        </p:spPr>
      </p:pic>
    </p:spTree>
    <p:extLst>
      <p:ext uri="{BB962C8B-B14F-4D97-AF65-F5344CB8AC3E}">
        <p14:creationId xmlns:p14="http://schemas.microsoft.com/office/powerpoint/2010/main" val="2746730350"/>
      </p:ext>
    </p:extLst>
  </p:cSld>
  <p:clrMapOvr>
    <a:masterClrMapping/>
  </p:clrMapOvr>
</p:sld>
</file>

<file path=ppt/theme/theme1.xml><?xml version="1.0" encoding="utf-8"?>
<a:theme xmlns:a="http://schemas.openxmlformats.org/drawingml/2006/main" name="CA Ta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opertyNumber xmlns="1d7f135f-69b8-4e7d-9cef-1c4b15c512b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D8B2DE5CFDB35479293C6A2F1CC5EF4" ma:contentTypeVersion="13" ma:contentTypeDescription="Create a new document." ma:contentTypeScope="" ma:versionID="4d233043d2e7cc4c49df081ea89dcee7">
  <xsd:schema xmlns:xsd="http://www.w3.org/2001/XMLSchema" xmlns:xs="http://www.w3.org/2001/XMLSchema" xmlns:p="http://schemas.microsoft.com/office/2006/metadata/properties" xmlns:ns2="1d7f135f-69b8-4e7d-9cef-1c4b15c512bf" xmlns:ns3="0f02a791-5b6b-429b-8ff1-26d8e81197dc" targetNamespace="http://schemas.microsoft.com/office/2006/metadata/properties" ma:root="true" ma:fieldsID="8aa634e35f757707b263121c7cbdcc67" ns2:_="" ns3:_="">
    <xsd:import namespace="1d7f135f-69b8-4e7d-9cef-1c4b15c512bf"/>
    <xsd:import namespace="0f02a791-5b6b-429b-8ff1-26d8e81197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PropertyNumber"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7f135f-69b8-4e7d-9cef-1c4b15c512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PropertyNumber" ma:index="17" nillable="true" ma:displayName="Property Number " ma:format="Dropdown" ma:internalName="PropertyNumber" ma:percentage="FALSE">
      <xsd:simpleType>
        <xsd:restriction base="dms:Number"/>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02a791-5b6b-429b-8ff1-26d8e81197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5E8FA1-8ACB-4106-86ED-837A7F0A6C52}">
  <ds:schemaRefs>
    <ds:schemaRef ds:uri="http://purl.org/dc/terms/"/>
    <ds:schemaRef ds:uri="http://schemas.microsoft.com/office/2006/documentManagement/types"/>
    <ds:schemaRef ds:uri="http://purl.org/dc/elements/1.1/"/>
    <ds:schemaRef ds:uri="http://schemas.openxmlformats.org/package/2006/metadata/core-properties"/>
    <ds:schemaRef ds:uri="0f02a791-5b6b-429b-8ff1-26d8e81197dc"/>
    <ds:schemaRef ds:uri="http://schemas.microsoft.com/office/infopath/2007/PartnerControls"/>
    <ds:schemaRef ds:uri="1d7f135f-69b8-4e7d-9cef-1c4b15c512bf"/>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41E9AADA-08E0-4CE1-A46E-6B69BDB82D92}">
  <ds:schemaRefs>
    <ds:schemaRef ds:uri="http://schemas.microsoft.com/sharepoint/v3/contenttype/forms"/>
  </ds:schemaRefs>
</ds:datastoreItem>
</file>

<file path=customXml/itemProps3.xml><?xml version="1.0" encoding="utf-8"?>
<ds:datastoreItem xmlns:ds="http://schemas.openxmlformats.org/officeDocument/2006/customXml" ds:itemID="{C7F3BC97-9241-4896-94FB-240D0D541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7f135f-69b8-4e7d-9cef-1c4b15c512bf"/>
    <ds:schemaRef ds:uri="0f02a791-5b6b-429b-8ff1-26d8e81197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CA Tamplate</Template>
  <TotalTime>24770</TotalTime>
  <Words>2884</Words>
  <Application>Microsoft Office PowerPoint</Application>
  <PresentationFormat>Custom</PresentationFormat>
  <Paragraphs>321</Paragraphs>
  <Slides>41</Slides>
  <Notes>41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Century Gothic</vt:lpstr>
      <vt:lpstr>Courier New</vt:lpstr>
      <vt:lpstr>Wingdings</vt:lpstr>
      <vt:lpstr>Wingdings 2</vt:lpstr>
      <vt:lpstr>CA Tamplate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the City</dc:title>
  <dc:creator>Tara H. Peterson</dc:creator>
  <cp:lastModifiedBy>Denise Lin</cp:lastModifiedBy>
  <cp:revision>831</cp:revision>
  <cp:lastPrinted>2019-04-08T19:41:56Z</cp:lastPrinted>
  <dcterms:created xsi:type="dcterms:W3CDTF">2014-01-27T21:31:57Z</dcterms:created>
  <dcterms:modified xsi:type="dcterms:W3CDTF">2020-06-02T20:29:43Z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0x0101003D8B2DE5CFDB35479293C6A2F1CC5EF4</vt:lpwstr>
  </property>
</Properties>
</file>