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77" r:id="rId2"/>
    <p:sldId id="258" r:id="rId3"/>
    <p:sldId id="259" r:id="rId4"/>
    <p:sldId id="261" r:id="rId5"/>
    <p:sldId id="301" r:id="rId6"/>
    <p:sldId id="297" r:id="rId7"/>
    <p:sldId id="407" r:id="rId8"/>
    <p:sldId id="473" r:id="rId9"/>
    <p:sldId id="295" r:id="rId10"/>
    <p:sldId id="257" r:id="rId11"/>
    <p:sldId id="302" r:id="rId12"/>
    <p:sldId id="416" r:id="rId13"/>
    <p:sldId id="476" r:id="rId14"/>
    <p:sldId id="28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256" autoAdjust="0"/>
  </p:normalViewPr>
  <p:slideViewPr>
    <p:cSldViewPr snapToGrid="0">
      <p:cViewPr varScale="1">
        <p:scale>
          <a:sx n="94" d="100"/>
          <a:sy n="94" d="100"/>
        </p:scale>
        <p:origin x="21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Mullin\AppData\Local\Microsoft\Windows\INetCache\Content.Outlook\MDWV9NN6\Annual%20ADU%20Permits%20Issued.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mo-fp\Shared\Sustainability%20Office\Home%20for%20All\Data\RHNA%20Progress%20Spreadshee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61909233736883"/>
          <c:y val="0.10521722098170565"/>
          <c:w val="0.51449558304253873"/>
          <c:h val="0.63077819563599324"/>
        </c:manualLayout>
      </c:layout>
      <c:pieChart>
        <c:varyColors val="1"/>
        <c:ser>
          <c:idx val="0"/>
          <c:order val="0"/>
          <c:tx>
            <c:strRef>
              <c:f>Sheet1!$A$3</c:f>
              <c:strCache>
                <c:ptCount val="1"/>
                <c:pt idx="0">
                  <c:v>San Mateo County</c:v>
                </c:pt>
              </c:strCache>
            </c:strRef>
          </c:tx>
          <c:spPr>
            <a:solidFill>
              <a:srgbClr val="E35205"/>
            </a:solidFill>
          </c:spPr>
          <c:dPt>
            <c:idx val="0"/>
            <c:bubble3D val="0"/>
            <c:spPr>
              <a:solidFill>
                <a:srgbClr val="E35205"/>
              </a:solidFill>
              <a:ln w="19050">
                <a:solidFill>
                  <a:schemeClr val="lt1"/>
                </a:solidFill>
              </a:ln>
              <a:effectLst/>
            </c:spPr>
            <c:extLst>
              <c:ext xmlns:c16="http://schemas.microsoft.com/office/drawing/2014/chart" uri="{C3380CC4-5D6E-409C-BE32-E72D297353CC}">
                <c16:uniqueId val="{00000001-BE00-4536-8494-2202FABCEF8E}"/>
              </c:ext>
            </c:extLst>
          </c:dPt>
          <c:dPt>
            <c:idx val="1"/>
            <c:bubble3D val="0"/>
            <c:spPr>
              <a:solidFill>
                <a:srgbClr val="78AA00"/>
              </a:solidFill>
              <a:ln w="19050">
                <a:solidFill>
                  <a:schemeClr val="lt1"/>
                </a:solidFill>
              </a:ln>
              <a:effectLst/>
            </c:spPr>
            <c:extLst>
              <c:ext xmlns:c16="http://schemas.microsoft.com/office/drawing/2014/chart" uri="{C3380CC4-5D6E-409C-BE32-E72D297353CC}">
                <c16:uniqueId val="{00000003-BE00-4536-8494-2202FABCEF8E}"/>
              </c:ext>
            </c:extLst>
          </c:dPt>
          <c:dPt>
            <c:idx val="2"/>
            <c:bubble3D val="0"/>
            <c:spPr>
              <a:solidFill>
                <a:srgbClr val="00AB8E"/>
              </a:solidFill>
              <a:ln w="19050">
                <a:solidFill>
                  <a:schemeClr val="lt1"/>
                </a:solidFill>
              </a:ln>
              <a:effectLst/>
            </c:spPr>
            <c:extLst>
              <c:ext xmlns:c16="http://schemas.microsoft.com/office/drawing/2014/chart" uri="{C3380CC4-5D6E-409C-BE32-E72D297353CC}">
                <c16:uniqueId val="{00000005-BE00-4536-8494-2202FABCEF8E}"/>
              </c:ext>
            </c:extLst>
          </c:dPt>
          <c:dPt>
            <c:idx val="3"/>
            <c:bubble3D val="0"/>
            <c:explosion val="13"/>
            <c:spPr>
              <a:solidFill>
                <a:srgbClr val="00617F"/>
              </a:solidFill>
              <a:ln w="19050">
                <a:solidFill>
                  <a:schemeClr val="lt1"/>
                </a:solidFill>
              </a:ln>
              <a:effectLst/>
            </c:spPr>
            <c:extLst>
              <c:ext xmlns:c16="http://schemas.microsoft.com/office/drawing/2014/chart" uri="{C3380CC4-5D6E-409C-BE32-E72D297353CC}">
                <c16:uniqueId val="{00000007-BE00-4536-8494-2202FABCEF8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Sheet1!$B$1:$E$2</c:f>
              <c:multiLvlStrCache>
                <c:ptCount val="4"/>
                <c:lvl>
                  <c:pt idx="0">
                    <c:v>(0-50% AMI)</c:v>
                  </c:pt>
                  <c:pt idx="1">
                    <c:v>(50-80% AMI)</c:v>
                  </c:pt>
                  <c:pt idx="2">
                    <c:v>(80-120% AMI)</c:v>
                  </c:pt>
                  <c:pt idx="3">
                    <c:v>(120%+ AMI)</c:v>
                  </c:pt>
                </c:lvl>
                <c:lvl>
                  <c:pt idx="0">
                    <c:v>Very Low</c:v>
                  </c:pt>
                  <c:pt idx="1">
                    <c:v>Low</c:v>
                  </c:pt>
                  <c:pt idx="2">
                    <c:v>Moderate</c:v>
                  </c:pt>
                  <c:pt idx="3">
                    <c:v>Above Moderate</c:v>
                  </c:pt>
                </c:lvl>
              </c:multiLvlStrCache>
            </c:multiLvlStrRef>
          </c:cat>
          <c:val>
            <c:numRef>
              <c:f>Sheet1!$B$3:$E$3</c:f>
              <c:numCache>
                <c:formatCode>#,##0</c:formatCode>
                <c:ptCount val="4"/>
                <c:pt idx="0">
                  <c:v>4595</c:v>
                </c:pt>
                <c:pt idx="1">
                  <c:v>2507</c:v>
                </c:pt>
                <c:pt idx="2">
                  <c:v>2830</c:v>
                </c:pt>
                <c:pt idx="3">
                  <c:v>6486</c:v>
                </c:pt>
              </c:numCache>
            </c:numRef>
          </c:val>
          <c:extLst>
            <c:ext xmlns:c16="http://schemas.microsoft.com/office/drawing/2014/chart" uri="{C3380CC4-5D6E-409C-BE32-E72D297353CC}">
              <c16:uniqueId val="{00000008-BE00-4536-8494-2202FABCEF8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sz="2800" b="1"/>
              <a:t>ADU Approvals in San Mateo County</a:t>
            </a:r>
          </a:p>
        </c:rich>
      </c:tx>
      <c:overlay val="0"/>
      <c:spPr>
        <a:noFill/>
        <a:ln>
          <a:noFill/>
        </a:ln>
        <a:effectLst/>
      </c:spPr>
      <c:txPr>
        <a:bodyPr rot="0" spcFirstLastPara="1" vertOverflow="ellipsis" vert="horz" wrap="square" anchor="ctr" anchorCtr="1"/>
        <a:lstStyle/>
        <a:p>
          <a:pPr>
            <a:defRPr sz="2800" b="1"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manualLayout>
          <c:layoutTarget val="inner"/>
          <c:xMode val="edge"/>
          <c:yMode val="edge"/>
          <c:x val="1.4400921658986175E-2"/>
          <c:y val="9.8868110236220469E-2"/>
          <c:w val="0.97695852534562211"/>
          <c:h val="0.812758463016926"/>
        </c:manualLayout>
      </c:layout>
      <c:lineChart>
        <c:grouping val="standard"/>
        <c:varyColors val="0"/>
        <c:ser>
          <c:idx val="0"/>
          <c:order val="0"/>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Pt>
            <c:idx val="9"/>
            <c:marker>
              <c:symbol val="circle"/>
              <c:size val="17"/>
              <c:spPr>
                <a:solidFill>
                  <a:schemeClr val="lt1"/>
                </a:solidFill>
                <a:ln>
                  <a:noFill/>
                </a:ln>
                <a:effectLst/>
              </c:spPr>
            </c:marker>
            <c:bubble3D val="0"/>
            <c:spPr>
              <a:ln w="19050" cap="rnd" cmpd="sng" algn="ctr">
                <a:solidFill>
                  <a:schemeClr val="accent1">
                    <a:shade val="95000"/>
                    <a:satMod val="105000"/>
                  </a:schemeClr>
                </a:solidFill>
                <a:round/>
                <a:tailEnd w="sm" len="med"/>
              </a:ln>
              <a:effectLst/>
            </c:spPr>
            <c:extLst>
              <c:ext xmlns:c16="http://schemas.microsoft.com/office/drawing/2014/chart" uri="{C3380CC4-5D6E-409C-BE32-E72D297353CC}">
                <c16:uniqueId val="{00000002-A625-4E8C-B5B7-5D3F5AA59E10}"/>
              </c:ext>
            </c:extLst>
          </c:dPt>
          <c:dLbls>
            <c:dLbl>
              <c:idx val="0"/>
              <c:layout>
                <c:manualLayout>
                  <c:x val="-4.1222694945389889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25-4E8C-B5B7-5D3F5AA59E1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Approvals!$B$3:$K$3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Approvals!$B$25:$K$25</c:f>
              <c:numCache>
                <c:formatCode>0</c:formatCode>
                <c:ptCount val="10"/>
                <c:pt idx="0">
                  <c:v>46</c:v>
                </c:pt>
                <c:pt idx="1">
                  <c:v>47</c:v>
                </c:pt>
                <c:pt idx="2">
                  <c:v>46</c:v>
                </c:pt>
                <c:pt idx="3">
                  <c:v>53</c:v>
                </c:pt>
                <c:pt idx="4">
                  <c:v>53</c:v>
                </c:pt>
                <c:pt idx="5">
                  <c:v>75</c:v>
                </c:pt>
                <c:pt idx="6">
                  <c:v>102</c:v>
                </c:pt>
                <c:pt idx="7">
                  <c:v>189</c:v>
                </c:pt>
                <c:pt idx="8">
                  <c:v>252</c:v>
                </c:pt>
                <c:pt idx="9" formatCode="General">
                  <c:v>367</c:v>
                </c:pt>
              </c:numCache>
            </c:numRef>
          </c:val>
          <c:smooth val="0"/>
          <c:extLst>
            <c:ext xmlns:c16="http://schemas.microsoft.com/office/drawing/2014/chart" uri="{C3380CC4-5D6E-409C-BE32-E72D297353CC}">
              <c16:uniqueId val="{00000000-A625-4E8C-B5B7-5D3F5AA59E10}"/>
            </c:ext>
          </c:extLst>
        </c:ser>
        <c:dLbls>
          <c:dLblPos val="ctr"/>
          <c:showLegendKey val="0"/>
          <c:showVal val="1"/>
          <c:showCatName val="0"/>
          <c:showSerName val="0"/>
          <c:showPercent val="0"/>
          <c:showBubbleSize val="0"/>
        </c:dLbls>
        <c:marker val="1"/>
        <c:smooth val="0"/>
        <c:axId val="474691544"/>
        <c:axId val="478805976"/>
      </c:lineChart>
      <c:catAx>
        <c:axId val="4746915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478805976"/>
        <c:crosses val="autoZero"/>
        <c:auto val="1"/>
        <c:lblAlgn val="ctr"/>
        <c:lblOffset val="100"/>
        <c:noMultiLvlLbl val="0"/>
      </c:catAx>
      <c:valAx>
        <c:axId val="478805976"/>
        <c:scaling>
          <c:orientation val="minMax"/>
        </c:scaling>
        <c:delete val="1"/>
        <c:axPos val="l"/>
        <c:numFmt formatCode="0" sourceLinked="1"/>
        <c:majorTickMark val="none"/>
        <c:minorTickMark val="none"/>
        <c:tickLblPos val="nextTo"/>
        <c:crossAx val="474691544"/>
        <c:crosses val="autoZero"/>
        <c:crossBetween val="between"/>
      </c:valAx>
      <c:spPr>
        <a:noFill/>
        <a:ln w="6350" cmpd="sng">
          <a:solidFill>
            <a:schemeClr val="accent1">
              <a:shade val="95000"/>
              <a:satMod val="10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solidFill>
                  <a:schemeClr val="tx1">
                    <a:lumMod val="65000"/>
                    <a:lumOff val="35000"/>
                  </a:schemeClr>
                </a:solidFill>
                <a:latin typeface="PermianSlabSerifTypeface"/>
              </a:rPr>
              <a:t>Percent</a:t>
            </a:r>
            <a:r>
              <a:rPr lang="en-US" sz="2400" b="1" baseline="0" dirty="0">
                <a:solidFill>
                  <a:schemeClr val="tx1">
                    <a:lumMod val="65000"/>
                    <a:lumOff val="35000"/>
                  </a:schemeClr>
                </a:solidFill>
                <a:latin typeface="PermianSlabSerifTypeface"/>
              </a:rPr>
              <a:t> of Countywide Housing Requirement Achieved in 2015-2018*</a:t>
            </a:r>
            <a:endParaRPr lang="en-US" sz="2400" b="1" dirty="0">
              <a:solidFill>
                <a:schemeClr val="tx1">
                  <a:lumMod val="65000"/>
                  <a:lumOff val="35000"/>
                </a:schemeClr>
              </a:solidFill>
              <a:latin typeface="PermianSlabSerifTypeface"/>
            </a:endParaRPr>
          </a:p>
        </c:rich>
      </c:tx>
      <c:layout>
        <c:manualLayout>
          <c:xMode val="edge"/>
          <c:yMode val="edge"/>
          <c:x val="0.1191353893263342"/>
          <c:y val="2.2024156719921469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Sheet1!$A$33:$A$37</c:f>
              <c:strCache>
                <c:ptCount val="5"/>
                <c:pt idx="0">
                  <c:v>Very Low Income</c:v>
                </c:pt>
                <c:pt idx="1">
                  <c:v>Low Income</c:v>
                </c:pt>
                <c:pt idx="2">
                  <c:v>Moderate Income</c:v>
                </c:pt>
                <c:pt idx="3">
                  <c:v>Above Moderate Income</c:v>
                </c:pt>
                <c:pt idx="4">
                  <c:v>Total</c:v>
                </c:pt>
              </c:strCache>
            </c:strRef>
          </c:cat>
          <c:val>
            <c:numRef>
              <c:f>Sheet1!$B$33:$B$37</c:f>
              <c:numCache>
                <c:formatCode>0%</c:formatCode>
                <c:ptCount val="5"/>
                <c:pt idx="0">
                  <c:v>0.14000000000000001</c:v>
                </c:pt>
                <c:pt idx="1">
                  <c:v>0.27</c:v>
                </c:pt>
                <c:pt idx="2">
                  <c:v>0.16</c:v>
                </c:pt>
                <c:pt idx="3">
                  <c:v>1.05</c:v>
                </c:pt>
                <c:pt idx="4">
                  <c:v>0.51</c:v>
                </c:pt>
              </c:numCache>
            </c:numRef>
          </c:val>
          <c:extLst>
            <c:ext xmlns:c16="http://schemas.microsoft.com/office/drawing/2014/chart" uri="{C3380CC4-5D6E-409C-BE32-E72D297353CC}">
              <c16:uniqueId val="{00000000-1DF8-4DB9-A1F8-7F780DC397DB}"/>
            </c:ext>
          </c:extLst>
        </c:ser>
        <c:dLbls>
          <c:showLegendKey val="0"/>
          <c:showVal val="0"/>
          <c:showCatName val="0"/>
          <c:showSerName val="0"/>
          <c:showPercent val="0"/>
          <c:showBubbleSize val="0"/>
        </c:dLbls>
        <c:gapWidth val="182"/>
        <c:axId val="620122744"/>
        <c:axId val="620127992"/>
      </c:barChart>
      <c:catAx>
        <c:axId val="620122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20127992"/>
        <c:crosses val="autoZero"/>
        <c:auto val="1"/>
        <c:lblAlgn val="ctr"/>
        <c:lblOffset val="100"/>
        <c:noMultiLvlLbl val="0"/>
      </c:catAx>
      <c:valAx>
        <c:axId val="620127992"/>
        <c:scaling>
          <c:orientation val="minMax"/>
        </c:scaling>
        <c:delete val="0"/>
        <c:axPos val="b"/>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2012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0.68438</cdr:x>
      <cdr:y>0.13542</cdr:y>
    </cdr:from>
    <cdr:to>
      <cdr:x>0.68646</cdr:x>
      <cdr:y>0.88542</cdr:y>
    </cdr:to>
    <cdr:cxnSp macro="">
      <cdr:nvCxnSpPr>
        <cdr:cNvPr id="4" name="Straight Connector 3">
          <a:extLst xmlns:a="http://schemas.openxmlformats.org/drawingml/2006/main">
            <a:ext uri="{FF2B5EF4-FFF2-40B4-BE49-F238E27FC236}">
              <a16:creationId xmlns:a16="http://schemas.microsoft.com/office/drawing/2014/main" id="{1D0C1F63-A06C-4A42-8706-A5BDDCF40E2B}"/>
            </a:ext>
          </a:extLst>
        </cdr:cNvPr>
        <cdr:cNvCxnSpPr/>
      </cdr:nvCxnSpPr>
      <cdr:spPr>
        <a:xfrm xmlns:a="http://schemas.openxmlformats.org/drawingml/2006/main">
          <a:off x="3128985" y="371487"/>
          <a:ext cx="9510" cy="2057400"/>
        </a:xfrm>
        <a:prstGeom xmlns:a="http://schemas.openxmlformats.org/drawingml/2006/main" prst="line">
          <a:avLst/>
        </a:prstGeom>
        <a:ln xmlns:a="http://schemas.openxmlformats.org/drawingml/2006/main" w="76200"/>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56EEE-A81A-4D4C-9D72-7291C841B764}" type="datetimeFigureOut">
              <a:rPr lang="en-US" smtClean="0"/>
              <a:t>2/21/2020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BDBB7-A9F3-450C-A6FE-0B9E461F5C98}" type="slidenum">
              <a:rPr lang="en-US" smtClean="0"/>
              <a:t>‹#›</a:t>
            </a:fld>
            <a:endParaRPr lang="en-US"/>
          </a:p>
        </p:txBody>
      </p:sp>
    </p:spTree>
    <p:extLst>
      <p:ext uri="{BB962C8B-B14F-4D97-AF65-F5344CB8AC3E}">
        <p14:creationId xmlns:p14="http://schemas.microsoft.com/office/powerpoint/2010/main" val="99329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172FD-FF00-4871-9B13-91A8615AB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200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172FD-FF00-4871-9B13-91A8615AB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18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state laws taking effect in 2018 and 2020 have eased the restrictions and approval hurdles at the planning counter, and more homeowners are seeing the benefits. Preliminary numbers for 2019 show 367 second unit permits issued county-wide. </a:t>
            </a:r>
          </a:p>
          <a:p>
            <a:endParaRPr lang="en-US" dirty="0"/>
          </a:p>
        </p:txBody>
      </p:sp>
      <p:sp>
        <p:nvSpPr>
          <p:cNvPr id="4" name="Slide Number Placeholder 3"/>
          <p:cNvSpPr>
            <a:spLocks noGrp="1"/>
          </p:cNvSpPr>
          <p:nvPr>
            <p:ph type="sldNum" sz="quarter" idx="10"/>
          </p:nvPr>
        </p:nvSpPr>
        <p:spPr/>
        <p:txBody>
          <a:bodyPr/>
          <a:lstStyle/>
          <a:p>
            <a:fld id="{7829F4F1-87E6-43F7-82D2-8ECB00DEA52F}" type="slidenum">
              <a:rPr lang="en-US" smtClean="0"/>
              <a:t>12</a:t>
            </a:fld>
            <a:endParaRPr lang="en-US" dirty="0"/>
          </a:p>
        </p:txBody>
      </p:sp>
      <p:sp>
        <p:nvSpPr>
          <p:cNvPr id="5" name="Date Placeholder 4">
            <a:extLst>
              <a:ext uri="{FF2B5EF4-FFF2-40B4-BE49-F238E27FC236}">
                <a16:creationId xmlns:a16="http://schemas.microsoft.com/office/drawing/2014/main" id="{79F1DAB8-D2C6-4395-A817-08C34C243003}"/>
              </a:ext>
            </a:extLst>
          </p:cNvPr>
          <p:cNvSpPr>
            <a:spLocks noGrp="1"/>
          </p:cNvSpPr>
          <p:nvPr>
            <p:ph type="dt" idx="11"/>
          </p:nvPr>
        </p:nvSpPr>
        <p:spPr/>
        <p:txBody>
          <a:bodyPr/>
          <a:lstStyle/>
          <a:p>
            <a:fld id="{C5E54F35-3398-45CF-8C83-6718082AE0C4}" type="datetime1">
              <a:rPr lang="en-US" smtClean="0"/>
              <a:t>2/21/2020</a:t>
            </a:fld>
            <a:endParaRPr lang="en-US" dirty="0"/>
          </a:p>
        </p:txBody>
      </p:sp>
    </p:spTree>
    <p:extLst>
      <p:ext uri="{BB962C8B-B14F-4D97-AF65-F5344CB8AC3E}">
        <p14:creationId xmlns:p14="http://schemas.microsoft.com/office/powerpoint/2010/main" val="106697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 6/20/19 Steering Council Meeting</a:t>
            </a:r>
          </a:p>
        </p:txBody>
      </p:sp>
      <p:sp>
        <p:nvSpPr>
          <p:cNvPr id="4" name="Slide Number Placeholder 3"/>
          <p:cNvSpPr>
            <a:spLocks noGrp="1"/>
          </p:cNvSpPr>
          <p:nvPr>
            <p:ph type="sldNum" sz="quarter" idx="5"/>
          </p:nvPr>
        </p:nvSpPr>
        <p:spPr/>
        <p:txBody>
          <a:bodyPr/>
          <a:lstStyle/>
          <a:p>
            <a:fld id="{8CA076AC-7945-435B-8328-48D0016794DD}" type="slidenum">
              <a:rPr lang="en-US" smtClean="0"/>
              <a:t>13</a:t>
            </a:fld>
            <a:endParaRPr lang="en-US" dirty="0"/>
          </a:p>
        </p:txBody>
      </p:sp>
    </p:spTree>
    <p:extLst>
      <p:ext uri="{BB962C8B-B14F-4D97-AF65-F5344CB8AC3E}">
        <p14:creationId xmlns:p14="http://schemas.microsoft.com/office/powerpoint/2010/main" val="84037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are continuing to address barriers associated with second units and learning from our neighbors on creative strategies they are employing to promote second units which you will hear about today. Every unit helps close the gap – still higher than Bay Area gap of 7:1 but we think this could be a great option to help close the gap.</a:t>
            </a:r>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F8ABF-CFCE-44B1-9024-EFB4955442A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2/21/2020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9F4F1-87E6-43F7-82D2-8ECB00DEA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87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172FD-FF00-4871-9B13-91A8615AB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10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172FD-FF00-4871-9B13-91A8615AB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92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172FD-FF00-4871-9B13-91A8615AB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90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172FD-FF00-4871-9B13-91A8615AB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64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Strategy to address various housing challenge </a:t>
            </a:r>
          </a:p>
          <a:p>
            <a:r>
              <a:rPr lang="en-US" sz="1200" dirty="0"/>
              <a:t>Affordable Housing</a:t>
            </a:r>
          </a:p>
          <a:p>
            <a:r>
              <a:rPr lang="en-US" sz="1200" dirty="0"/>
              <a:t>Environmentally Friendly</a:t>
            </a:r>
          </a:p>
          <a:p>
            <a:r>
              <a:rPr lang="en-US" sz="1200" dirty="0"/>
              <a:t>Can house family, friends, community members </a:t>
            </a:r>
          </a:p>
          <a:p>
            <a:r>
              <a:rPr lang="en-US" sz="1200" dirty="0"/>
              <a:t>Use can evolve with family needs</a:t>
            </a:r>
          </a:p>
          <a:p>
            <a:r>
              <a:rPr lang="en-US" sz="1200" dirty="0"/>
              <a:t>Additional income to homeowners</a:t>
            </a:r>
          </a:p>
          <a:p>
            <a:r>
              <a:rPr lang="en-US" sz="1200" dirty="0"/>
              <a:t>Alleviates traffic </a:t>
            </a:r>
          </a:p>
          <a:p>
            <a:endParaRPr lang="en-US" dirty="0"/>
          </a:p>
        </p:txBody>
      </p:sp>
      <p:sp>
        <p:nvSpPr>
          <p:cNvPr id="4" name="Slide Number Placeholder 3"/>
          <p:cNvSpPr>
            <a:spLocks noGrp="1"/>
          </p:cNvSpPr>
          <p:nvPr>
            <p:ph type="sldNum" sz="quarter" idx="5"/>
          </p:nvPr>
        </p:nvSpPr>
        <p:spPr/>
        <p:txBody>
          <a:bodyPr/>
          <a:lstStyle/>
          <a:p>
            <a:fld id="{7F3BDBB7-A9F3-450C-A6FE-0B9E461F5C98}" type="slidenum">
              <a:rPr lang="en-US" smtClean="0"/>
              <a:t>7</a:t>
            </a:fld>
            <a:endParaRPr lang="en-US"/>
          </a:p>
        </p:txBody>
      </p:sp>
    </p:spTree>
    <p:extLst>
      <p:ext uri="{BB962C8B-B14F-4D97-AF65-F5344CB8AC3E}">
        <p14:creationId xmlns:p14="http://schemas.microsoft.com/office/powerpoint/2010/main" val="54931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172FD-FF00-4871-9B13-91A8615AB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665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units priority from the Jobs-Housing Gap task force – a main focus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Second Unit Center – responding to focus group needs and cities requests</a:t>
            </a:r>
          </a:p>
          <a:p>
            <a:endParaRPr lang="en-US" dirty="0"/>
          </a:p>
          <a:p>
            <a:r>
              <a:rPr lang="en-US" dirty="0"/>
              <a:t>Includes material from inspiration and workbook – these plus the calculator have been adopted by other jurisdictions</a:t>
            </a:r>
          </a:p>
          <a:p>
            <a:endParaRPr lang="en-US" dirty="0"/>
          </a:p>
          <a:p>
            <a:r>
              <a:rPr lang="en-US" dirty="0"/>
              <a:t>Testimonials/Videos of why and benefit of building an ADU</a:t>
            </a:r>
          </a:p>
          <a:p>
            <a:endParaRPr lang="en-US" dirty="0"/>
          </a:p>
          <a:p>
            <a:r>
              <a:rPr lang="en-US" dirty="0"/>
              <a:t>Information on One Stop Shop Pilot Program</a:t>
            </a:r>
          </a:p>
          <a:p>
            <a:endParaRPr lang="en-US" dirty="0"/>
          </a:p>
          <a:p>
            <a:r>
              <a:rPr lang="en-US" dirty="0"/>
              <a:t>Single point to access all the tangible resources developed throughout the county</a:t>
            </a:r>
          </a:p>
          <a:p>
            <a:endParaRPr lang="en-US" dirty="0"/>
          </a:p>
          <a:p>
            <a:endParaRPr lang="en-US" dirty="0"/>
          </a:p>
          <a:p>
            <a:r>
              <a:rPr lang="en-US" dirty="0"/>
              <a:t>Site redesign – stepping off point into numerous resources developed by partners (which you will hear about today)</a:t>
            </a:r>
          </a:p>
          <a:p>
            <a:r>
              <a:rPr lang="en-US" dirty="0"/>
              <a:t>Why invest</a:t>
            </a:r>
          </a:p>
          <a:p>
            <a:r>
              <a:rPr lang="en-US" dirty="0"/>
              <a:t>How to do it</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469ED51-0D3D-EC41-9BE7-FC57C2512755}" type="slidenum">
              <a:rPr lang="en-US" smtClean="0"/>
              <a:pPr/>
              <a:t>9</a:t>
            </a:fld>
            <a:endParaRPr lang="en-US" dirty="0"/>
          </a:p>
        </p:txBody>
      </p:sp>
    </p:spTree>
    <p:extLst>
      <p:ext uri="{BB962C8B-B14F-4D97-AF65-F5344CB8AC3E}">
        <p14:creationId xmlns:p14="http://schemas.microsoft.com/office/powerpoint/2010/main" val="408822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New State laws encourage property owners to build ADUs and Junior ADUs by addressing</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Streamlined review and approval process</a:t>
            </a:r>
          </a:p>
          <a:p>
            <a:pPr>
              <a:buFont typeface="Arial" panose="020B0604020202020204" pitchFamily="34" charset="0"/>
              <a:buChar char="•"/>
            </a:pPr>
            <a:r>
              <a:rPr lang="en-US" dirty="0"/>
              <a:t>Homeowners associations cannot ban ADUs or Junior ADUs</a:t>
            </a:r>
          </a:p>
          <a:p>
            <a:pPr>
              <a:buFont typeface="Arial" panose="020B0604020202020204" pitchFamily="34" charset="0"/>
              <a:buChar char="•"/>
            </a:pPr>
            <a:r>
              <a:rPr lang="en-US" dirty="0"/>
              <a:t>One detached ADU and one Junior ADU will be allowed by right on single-family lots</a:t>
            </a:r>
          </a:p>
          <a:p>
            <a:pPr>
              <a:buFont typeface="Arial" panose="020B0604020202020204" pitchFamily="34" charset="0"/>
              <a:buChar char="•"/>
            </a:pPr>
            <a:r>
              <a:rPr lang="en-US" dirty="0"/>
              <a:t>Units under 800 sf can be 16 feet tall and have a setback of four feet on side or rear of unit</a:t>
            </a:r>
          </a:p>
          <a:p>
            <a:pPr>
              <a:buFont typeface="Arial" panose="020B0604020202020204" pitchFamily="34" charset="0"/>
              <a:buChar char="•"/>
            </a:pPr>
            <a:r>
              <a:rPr lang="en-US" dirty="0"/>
              <a:t>No impact fees on ADUs less than 750 sf</a:t>
            </a:r>
          </a:p>
          <a:p>
            <a:pPr>
              <a:buFont typeface="Arial" panose="020B0604020202020204" pitchFamily="34" charset="0"/>
              <a:buChar char="•"/>
            </a:pPr>
            <a:r>
              <a:rPr lang="en-US" dirty="0"/>
              <a:t>Exemption from owner occupancy rules for ADUs with building permits between 1/1/2020 and 12/31/2024</a:t>
            </a:r>
          </a:p>
          <a:p>
            <a:pPr>
              <a:buFont typeface="Arial" panose="020B0604020202020204" pitchFamily="34" charset="0"/>
              <a:buChar char="•"/>
            </a:pPr>
            <a:r>
              <a:rPr lang="en-US" dirty="0"/>
              <a:t>Amnesty program: Mandatory 5-year stay of enforcement on unpermitted ADUs if meet health and safety standards</a:t>
            </a:r>
          </a:p>
          <a:p>
            <a:pPr lvl="1">
              <a:buFont typeface="Arial" panose="020B0604020202020204" pitchFamily="34" charset="0"/>
              <a:buChar char="•"/>
            </a:pPr>
            <a:r>
              <a:rPr lang="en-US" dirty="0"/>
              <a:t>County amnesty pilot on ADUs to put homes into conformance on health and safety regulations </a:t>
            </a:r>
          </a:p>
        </p:txBody>
      </p:sp>
      <p:sp>
        <p:nvSpPr>
          <p:cNvPr id="4" name="Slide Number Placeholder 3"/>
          <p:cNvSpPr>
            <a:spLocks noGrp="1"/>
          </p:cNvSpPr>
          <p:nvPr>
            <p:ph type="sldNum" sz="quarter" idx="5"/>
          </p:nvPr>
        </p:nvSpPr>
        <p:spPr/>
        <p:txBody>
          <a:bodyPr/>
          <a:lstStyle/>
          <a:p>
            <a:fld id="{7F3BDBB7-A9F3-450C-A6FE-0B9E461F5C98}" type="slidenum">
              <a:rPr lang="en-US" smtClean="0"/>
              <a:t>10</a:t>
            </a:fld>
            <a:endParaRPr lang="en-US"/>
          </a:p>
        </p:txBody>
      </p:sp>
    </p:spTree>
    <p:extLst>
      <p:ext uri="{BB962C8B-B14F-4D97-AF65-F5344CB8AC3E}">
        <p14:creationId xmlns:p14="http://schemas.microsoft.com/office/powerpoint/2010/main" val="401924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CA1FEE-C952-4DC5-B24D-AEEB1BC18403}" type="datetime1">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5B4E34-4707-DF44-BA0E-3BC834763D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791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CA3BC7-0AE7-498C-8267-D1B523D01689}" type="datetime1">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5B4E34-4707-DF44-BA0E-3BC834763D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840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CBE578-71F6-4AA0-95E4-30C2CB582827}" type="datetime1">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5B4E34-4707-DF44-BA0E-3BC834763D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472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A0E5F-2A70-49C7-8223-9B29D538986C}" type="datetime1">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5B4E34-4707-DF44-BA0E-3BC834763D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409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73D9E-FA6A-46CA-B52E-C376EA869335}" type="datetime1">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5B4E34-4707-DF44-BA0E-3BC834763D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817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27198E-1C98-4AFD-8FD0-C8770E6A97FE}" type="datetime1">
              <a:rPr lang="en-US" smtClean="0">
                <a:solidFill>
                  <a:prstClr val="black">
                    <a:tint val="75000"/>
                  </a:prstClr>
                </a:solidFill>
              </a:rPr>
              <a:pPr/>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5B4E34-4707-DF44-BA0E-3BC834763D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849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0E4832-63BF-4B9B-99C8-3E596211AEDC}" type="datetime1">
              <a:rPr lang="en-US" smtClean="0">
                <a:solidFill>
                  <a:prstClr val="black">
                    <a:tint val="75000"/>
                  </a:prstClr>
                </a:solidFill>
              </a:rPr>
              <a:pPr/>
              <a:t>2/21/2020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55B4E34-4707-DF44-BA0E-3BC834763D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498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600FCF-293E-4884-89ED-14C6DDDF34F5}" type="datetime1">
              <a:rPr lang="en-US" smtClean="0">
                <a:solidFill>
                  <a:prstClr val="black">
                    <a:tint val="75000"/>
                  </a:prstClr>
                </a:solidFill>
              </a:rPr>
              <a:pPr/>
              <a:t>2/21/2020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55B4E34-4707-DF44-BA0E-3BC834763D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0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71499-E0B1-4DE3-B5AA-892DF6C35F92}" type="datetime1">
              <a:rPr lang="en-US" smtClean="0">
                <a:solidFill>
                  <a:prstClr val="black">
                    <a:tint val="75000"/>
                  </a:prstClr>
                </a:solidFill>
              </a:rPr>
              <a:pPr/>
              <a:t>2/21/2020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55B4E34-4707-DF44-BA0E-3BC834763D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19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515249-8CFB-4BCC-893A-78E43D55116D}" type="datetime1">
              <a:rPr lang="en-US" smtClean="0">
                <a:solidFill>
                  <a:prstClr val="black">
                    <a:tint val="75000"/>
                  </a:prstClr>
                </a:solidFill>
              </a:rPr>
              <a:pPr/>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5B4E34-4707-DF44-BA0E-3BC834763D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680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6370E9-202C-43BB-A9C3-02E386BB2C4F}" type="datetime1">
              <a:rPr lang="en-US" smtClean="0">
                <a:solidFill>
                  <a:prstClr val="black">
                    <a:tint val="75000"/>
                  </a:prstClr>
                </a:solidFill>
              </a:rPr>
              <a:pPr/>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5B4E34-4707-DF44-BA0E-3BC834763D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809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latin typeface="PermianSlabSerifTypeface"/>
              </a:defRPr>
            </a:lvl1pPr>
          </a:lstStyle>
          <a:p>
            <a:pPr defTabSz="457200"/>
            <a:fld id="{75EB9DA9-31A7-4256-81E9-88D5AC88FBB6}" type="datetime1">
              <a:rPr lang="en-US" smtClean="0">
                <a:solidFill>
                  <a:prstClr val="black">
                    <a:tint val="75000"/>
                  </a:prstClr>
                </a:solidFill>
              </a:rPr>
              <a:pPr defTabSz="457200"/>
              <a:t>2/21/2020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PermianSlabSerifTypeface"/>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latin typeface="PermianSlabSerifTypeface"/>
              </a:defRPr>
            </a:lvl1pPr>
          </a:lstStyle>
          <a:p>
            <a:pPr defTabSz="457200"/>
            <a:fld id="{855B4E34-4707-DF44-BA0E-3BC834763D2A}"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50827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PermianSlabSerif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PermianSlabSerifTypeface"/>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PermianSlabSerifTypeface"/>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PermianSlabSerifTypeface"/>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PermianSlabSerifTypeface"/>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PermianSlabSerif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14932988647_aa22cafc56_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6511" y="472369"/>
            <a:ext cx="8750985" cy="5481864"/>
          </a:xfrm>
          <a:prstGeom prst="rect">
            <a:avLst/>
          </a:prstGeom>
        </p:spPr>
      </p:pic>
      <p:sp>
        <p:nvSpPr>
          <p:cNvPr id="7" name="TextBox 6"/>
          <p:cNvSpPr txBox="1"/>
          <p:nvPr/>
        </p:nvSpPr>
        <p:spPr>
          <a:xfrm>
            <a:off x="196509" y="4028970"/>
            <a:ext cx="8750984" cy="1400383"/>
          </a:xfrm>
          <a:prstGeom prst="rect">
            <a:avLst/>
          </a:prstGeom>
          <a:solidFill>
            <a:srgbClr val="D55F24"/>
          </a:solidFill>
        </p:spPr>
        <p:txBody>
          <a:bodyPr wrap="square" rtlCol="0">
            <a:spAutoFit/>
          </a:bodyPr>
          <a:lstStyle/>
          <a:p>
            <a:pPr marL="0" marR="0" lvl="0" indent="0" algn="ctr" defTabSz="457178" rtl="0" eaLnBrk="1" fontAlgn="auto" latinLnBrk="0" hangingPunct="1">
              <a:lnSpc>
                <a:spcPct val="100000"/>
              </a:lnSpc>
              <a:spcBef>
                <a:spcPts val="300"/>
              </a:spcBef>
              <a:spcAft>
                <a:spcPts val="300"/>
              </a:spcAft>
              <a:buClrTx/>
              <a:buSzTx/>
              <a:buFontTx/>
              <a:buNone/>
              <a:tabLst/>
              <a:defRPr/>
            </a:pPr>
            <a:r>
              <a:rPr lang="en-US" sz="4000" b="1" dirty="0">
                <a:solidFill>
                  <a:prstClr val="white"/>
                </a:solidFill>
                <a:latin typeface="Gotham Book"/>
                <a:cs typeface="Gotham Book"/>
              </a:rPr>
              <a:t>Where We Are Today</a:t>
            </a:r>
          </a:p>
          <a:p>
            <a:pPr marL="0" marR="0" lvl="0" indent="0" algn="ctr" defTabSz="457178" rtl="0" eaLnBrk="1" fontAlgn="auto" latinLnBrk="0" hangingPunct="1">
              <a:lnSpc>
                <a:spcPct val="100000"/>
              </a:lnSpc>
              <a:spcBef>
                <a:spcPts val="300"/>
              </a:spcBef>
              <a:spcAft>
                <a:spcPts val="3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otham Book"/>
                <a:ea typeface="+mn-ea"/>
                <a:cs typeface="Gotham Book"/>
              </a:rPr>
              <a:t>San Mateo County</a:t>
            </a:r>
            <a:endParaRPr kumimoji="0" lang="en-US" sz="4000" b="0" i="0" u="none" strike="noStrike" kern="1200" cap="none" spc="0" normalizeH="0" baseline="0" noProof="0" dirty="0">
              <a:ln>
                <a:noFill/>
              </a:ln>
              <a:solidFill>
                <a:prstClr val="white"/>
              </a:solidFill>
              <a:effectLst/>
              <a:uLnTx/>
              <a:uFillTx/>
              <a:latin typeface="Gotham Book"/>
              <a:ea typeface="+mn-ea"/>
              <a:cs typeface="Gotham Book"/>
            </a:endParaRPr>
          </a:p>
        </p:txBody>
      </p:sp>
    </p:spTree>
    <p:extLst>
      <p:ext uri="{BB962C8B-B14F-4D97-AF65-F5344CB8AC3E}">
        <p14:creationId xmlns:p14="http://schemas.microsoft.com/office/powerpoint/2010/main" val="404847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985C-E81B-4B08-86AB-DE8C1D4EA3A0}"/>
              </a:ext>
            </a:extLst>
          </p:cNvPr>
          <p:cNvSpPr>
            <a:spLocks noGrp="1"/>
          </p:cNvSpPr>
          <p:nvPr>
            <p:ph type="title"/>
          </p:nvPr>
        </p:nvSpPr>
        <p:spPr>
          <a:xfrm>
            <a:off x="665018" y="327904"/>
            <a:ext cx="8229600" cy="1143000"/>
          </a:xfrm>
        </p:spPr>
        <p:txBody>
          <a:bodyPr>
            <a:normAutofit/>
          </a:bodyPr>
          <a:lstStyle/>
          <a:p>
            <a:pPr algn="ctr"/>
            <a:r>
              <a:rPr lang="en-US" sz="4000" dirty="0">
                <a:solidFill>
                  <a:schemeClr val="bg1"/>
                </a:solidFill>
              </a:rPr>
              <a:t>New ADU Laws</a:t>
            </a:r>
          </a:p>
        </p:txBody>
      </p:sp>
      <p:pic>
        <p:nvPicPr>
          <p:cNvPr id="11" name="Picture 10">
            <a:extLst>
              <a:ext uri="{FF2B5EF4-FFF2-40B4-BE49-F238E27FC236}">
                <a16:creationId xmlns:a16="http://schemas.microsoft.com/office/drawing/2014/main" id="{A55F6FC0-9BC3-4972-978B-8845CABB2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 y="1741038"/>
            <a:ext cx="3416300" cy="2277533"/>
          </a:xfrm>
          <a:prstGeom prst="rect">
            <a:avLst/>
          </a:prstGeom>
        </p:spPr>
      </p:pic>
      <p:pic>
        <p:nvPicPr>
          <p:cNvPr id="13" name="Picture 12">
            <a:extLst>
              <a:ext uri="{FF2B5EF4-FFF2-40B4-BE49-F238E27FC236}">
                <a16:creationId xmlns:a16="http://schemas.microsoft.com/office/drawing/2014/main" id="{F2B436B8-3E51-4D19-B244-8AF29AD1D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 y="4191602"/>
            <a:ext cx="3507740" cy="2338494"/>
          </a:xfrm>
          <a:prstGeom prst="rect">
            <a:avLst/>
          </a:prstGeom>
        </p:spPr>
      </p:pic>
      <p:pic>
        <p:nvPicPr>
          <p:cNvPr id="17" name="Picture 16">
            <a:extLst>
              <a:ext uri="{FF2B5EF4-FFF2-40B4-BE49-F238E27FC236}">
                <a16:creationId xmlns:a16="http://schemas.microsoft.com/office/drawing/2014/main" id="{B7007446-7556-4233-8F53-12DE4FE49467}"/>
              </a:ext>
            </a:extLst>
          </p:cNvPr>
          <p:cNvPicPr>
            <a:picLocks noChangeAspect="1"/>
          </p:cNvPicPr>
          <p:nvPr/>
        </p:nvPicPr>
        <p:blipFill rotWithShape="1">
          <a:blip r:embed="rId5">
            <a:extLst>
              <a:ext uri="{28A0092B-C50C-407E-A947-70E740481C1C}">
                <a14:useLocalDpi xmlns:a14="http://schemas.microsoft.com/office/drawing/2010/main" val="0"/>
              </a:ext>
            </a:extLst>
          </a:blip>
          <a:srcRect r="26711" b="36000"/>
          <a:stretch/>
        </p:blipFill>
        <p:spPr>
          <a:xfrm>
            <a:off x="4779818" y="4269250"/>
            <a:ext cx="4188460" cy="2438400"/>
          </a:xfrm>
          <a:prstGeom prst="rect">
            <a:avLst/>
          </a:prstGeom>
        </p:spPr>
      </p:pic>
      <p:pic>
        <p:nvPicPr>
          <p:cNvPr id="1026" name="Picture 2" descr="Image result for san mateo planning counter">
            <a:extLst>
              <a:ext uri="{FF2B5EF4-FFF2-40B4-BE49-F238E27FC236}">
                <a16:creationId xmlns:a16="http://schemas.microsoft.com/office/drawing/2014/main" id="{15E27BA7-CCE6-4A33-BFFB-4E81103EAF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1922" y="1652272"/>
            <a:ext cx="3334556" cy="2455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24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14932988647_aa22cafc56_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6511" y="472369"/>
            <a:ext cx="8750985" cy="5481864"/>
          </a:xfrm>
          <a:prstGeom prst="rect">
            <a:avLst/>
          </a:prstGeom>
        </p:spPr>
      </p:pic>
      <p:sp>
        <p:nvSpPr>
          <p:cNvPr id="7" name="TextBox 6"/>
          <p:cNvSpPr txBox="1"/>
          <p:nvPr/>
        </p:nvSpPr>
        <p:spPr>
          <a:xfrm>
            <a:off x="196509" y="4028970"/>
            <a:ext cx="8750984" cy="1323439"/>
          </a:xfrm>
          <a:prstGeom prst="rect">
            <a:avLst/>
          </a:prstGeom>
          <a:solidFill>
            <a:srgbClr val="D55F24"/>
          </a:solidFill>
        </p:spPr>
        <p:txBody>
          <a:bodyPr wrap="square" rtlCol="0">
            <a:spAutoFit/>
          </a:bodyPr>
          <a:lstStyle/>
          <a:p>
            <a:pPr marL="0" marR="0" lvl="0" indent="0" algn="ctr" defTabSz="457178" rtl="0" eaLnBrk="1" fontAlgn="auto" latinLnBrk="0" hangingPunct="1">
              <a:lnSpc>
                <a:spcPct val="100000"/>
              </a:lnSpc>
              <a:spcBef>
                <a:spcPts val="300"/>
              </a:spcBef>
              <a:spcAft>
                <a:spcPts val="3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otham Book"/>
                <a:ea typeface="+mn-ea"/>
                <a:cs typeface="Gotham Book"/>
              </a:rPr>
              <a:t>Housing Progress in </a:t>
            </a:r>
            <a:br>
              <a:rPr kumimoji="0" lang="en-US" sz="4000" b="1" i="0" u="none" strike="noStrike" kern="1200" cap="none" spc="0" normalizeH="0" baseline="0" noProof="0" dirty="0">
                <a:ln>
                  <a:noFill/>
                </a:ln>
                <a:solidFill>
                  <a:prstClr val="white"/>
                </a:solidFill>
                <a:effectLst/>
                <a:uLnTx/>
                <a:uFillTx/>
                <a:latin typeface="Gotham Book"/>
                <a:ea typeface="+mn-ea"/>
                <a:cs typeface="Gotham Book"/>
              </a:rPr>
            </a:br>
            <a:r>
              <a:rPr kumimoji="0" lang="en-US" sz="4000" b="1" i="0" u="none" strike="noStrike" kern="1200" cap="none" spc="0" normalizeH="0" baseline="0" noProof="0" dirty="0">
                <a:ln>
                  <a:noFill/>
                </a:ln>
                <a:solidFill>
                  <a:prstClr val="white"/>
                </a:solidFill>
                <a:effectLst/>
                <a:uLnTx/>
                <a:uFillTx/>
                <a:latin typeface="Gotham Book"/>
                <a:ea typeface="+mn-ea"/>
                <a:cs typeface="Gotham Book"/>
              </a:rPr>
              <a:t>San Mateo County </a:t>
            </a:r>
            <a:endParaRPr kumimoji="0" lang="en-US" sz="4000" b="0" i="0" u="none" strike="noStrike" kern="1200" cap="none" spc="0" normalizeH="0" baseline="0" noProof="0" dirty="0">
              <a:ln>
                <a:noFill/>
              </a:ln>
              <a:solidFill>
                <a:prstClr val="white"/>
              </a:solidFill>
              <a:effectLst/>
              <a:uLnTx/>
              <a:uFillTx/>
              <a:latin typeface="Gotham Book"/>
              <a:ea typeface="+mn-ea"/>
              <a:cs typeface="Gotham Book"/>
            </a:endParaRPr>
          </a:p>
        </p:txBody>
      </p:sp>
    </p:spTree>
    <p:extLst>
      <p:ext uri="{BB962C8B-B14F-4D97-AF65-F5344CB8AC3E}">
        <p14:creationId xmlns:p14="http://schemas.microsoft.com/office/powerpoint/2010/main" val="230141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206" y="345758"/>
            <a:ext cx="7544314" cy="1143000"/>
          </a:xfrm>
        </p:spPr>
        <p:txBody>
          <a:bodyPr>
            <a:normAutofit/>
          </a:bodyPr>
          <a:lstStyle/>
          <a:p>
            <a:r>
              <a:rPr lang="en-US" sz="4000" dirty="0">
                <a:solidFill>
                  <a:schemeClr val="bg1"/>
                </a:solidFill>
              </a:rPr>
              <a:t>Second Units are Booming</a:t>
            </a:r>
          </a:p>
        </p:txBody>
      </p:sp>
      <p:graphicFrame>
        <p:nvGraphicFramePr>
          <p:cNvPr id="7" name="Chart 6">
            <a:extLst>
              <a:ext uri="{FF2B5EF4-FFF2-40B4-BE49-F238E27FC236}">
                <a16:creationId xmlns:a16="http://schemas.microsoft.com/office/drawing/2014/main" id="{F737A13D-90F5-438C-AF33-F347DCD64BDA}"/>
              </a:ext>
            </a:extLst>
          </p:cNvPr>
          <p:cNvGraphicFramePr>
            <a:graphicFrameLocks/>
          </p:cNvGraphicFramePr>
          <p:nvPr>
            <p:extLst>
              <p:ext uri="{D42A27DB-BD31-4B8C-83A1-F6EECF244321}">
                <p14:modId xmlns:p14="http://schemas.microsoft.com/office/powerpoint/2010/main" val="2756582965"/>
              </p:ext>
            </p:extLst>
          </p:nvPr>
        </p:nvGraphicFramePr>
        <p:xfrm>
          <a:off x="152400" y="1615440"/>
          <a:ext cx="8818880" cy="5161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245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8122" y="364445"/>
            <a:ext cx="7609115" cy="1143000"/>
          </a:xfrm>
        </p:spPr>
        <p:txBody>
          <a:bodyPr>
            <a:noAutofit/>
          </a:bodyPr>
          <a:lstStyle/>
          <a:p>
            <a:r>
              <a:rPr lang="en-US" sz="4000" dirty="0">
                <a:solidFill>
                  <a:schemeClr val="bg1"/>
                </a:solidFill>
              </a:rPr>
              <a:t>San Mateo County RHNA Progress</a:t>
            </a:r>
          </a:p>
        </p:txBody>
      </p:sp>
      <p:graphicFrame>
        <p:nvGraphicFramePr>
          <p:cNvPr id="5" name="Chart 4">
            <a:extLst>
              <a:ext uri="{FF2B5EF4-FFF2-40B4-BE49-F238E27FC236}">
                <a16:creationId xmlns:a16="http://schemas.microsoft.com/office/drawing/2014/main" id="{452B4514-A3E5-476C-9B37-BDC1EBEEB99E}"/>
              </a:ext>
            </a:extLst>
          </p:cNvPr>
          <p:cNvGraphicFramePr>
            <a:graphicFrameLocks/>
          </p:cNvGraphicFramePr>
          <p:nvPr>
            <p:extLst>
              <p:ext uri="{D42A27DB-BD31-4B8C-83A1-F6EECF244321}">
                <p14:modId xmlns:p14="http://schemas.microsoft.com/office/powerpoint/2010/main" val="589573395"/>
              </p:ext>
            </p:extLst>
          </p:nvPr>
        </p:nvGraphicFramePr>
        <p:xfrm>
          <a:off x="0" y="1507445"/>
          <a:ext cx="9144000" cy="47245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60B5210-1D25-49DD-86B1-CD6596D3C678}"/>
              </a:ext>
            </a:extLst>
          </p:cNvPr>
          <p:cNvSpPr txBox="1"/>
          <p:nvPr/>
        </p:nvSpPr>
        <p:spPr>
          <a:xfrm>
            <a:off x="0" y="6231945"/>
            <a:ext cx="3721260" cy="523220"/>
          </a:xfrm>
          <a:prstGeom prst="rect">
            <a:avLst/>
          </a:prstGeom>
          <a:noFill/>
        </p:spPr>
        <p:txBody>
          <a:bodyPr wrap="square" rtlCol="0">
            <a:spAutoFit/>
          </a:bodyPr>
          <a:lstStyle/>
          <a:p>
            <a:r>
              <a:rPr lang="en-US" sz="1400" dirty="0">
                <a:solidFill>
                  <a:schemeClr val="tx1">
                    <a:lumMod val="65000"/>
                    <a:lumOff val="35000"/>
                  </a:schemeClr>
                </a:solidFill>
              </a:rPr>
              <a:t>*Required under CA Regional Housing Needs Allocation (RHNA) for 2015-23</a:t>
            </a:r>
          </a:p>
        </p:txBody>
      </p:sp>
    </p:spTree>
    <p:extLst>
      <p:ext uri="{BB962C8B-B14F-4D97-AF65-F5344CB8AC3E}">
        <p14:creationId xmlns:p14="http://schemas.microsoft.com/office/powerpoint/2010/main" val="334197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E6ABB2-FDB9-43A7-A257-D0A9310551E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9506" y="1675734"/>
            <a:ext cx="7904987" cy="5018028"/>
          </a:xfrm>
          <a:prstGeom prst="rect">
            <a:avLst/>
          </a:prstGeom>
        </p:spPr>
      </p:pic>
      <p:sp>
        <p:nvSpPr>
          <p:cNvPr id="4" name="Title 3"/>
          <p:cNvSpPr>
            <a:spLocks noGrp="1"/>
          </p:cNvSpPr>
          <p:nvPr>
            <p:ph type="title"/>
          </p:nvPr>
        </p:nvSpPr>
        <p:spPr>
          <a:xfrm>
            <a:off x="467360" y="364445"/>
            <a:ext cx="8382000" cy="1143000"/>
          </a:xfrm>
        </p:spPr>
        <p:txBody>
          <a:bodyPr>
            <a:noAutofit/>
          </a:bodyPr>
          <a:lstStyle/>
          <a:p>
            <a:r>
              <a:rPr lang="en-US" sz="4000" dirty="0">
                <a:solidFill>
                  <a:schemeClr val="bg1"/>
                </a:solidFill>
              </a:rPr>
              <a:t>Closing the Gap</a:t>
            </a:r>
          </a:p>
        </p:txBody>
      </p:sp>
    </p:spTree>
    <p:extLst>
      <p:ext uri="{BB962C8B-B14F-4D97-AF65-F5344CB8AC3E}">
        <p14:creationId xmlns:p14="http://schemas.microsoft.com/office/powerpoint/2010/main" val="121678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14932988647_aa22cafc56_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6513" y="396240"/>
            <a:ext cx="8750985" cy="5527040"/>
          </a:xfrm>
          <a:prstGeom prst="rect">
            <a:avLst/>
          </a:prstGeom>
        </p:spPr>
      </p:pic>
      <p:sp>
        <p:nvSpPr>
          <p:cNvPr id="7" name="TextBox 6"/>
          <p:cNvSpPr txBox="1"/>
          <p:nvPr/>
        </p:nvSpPr>
        <p:spPr>
          <a:xfrm>
            <a:off x="196508" y="3283035"/>
            <a:ext cx="8750984" cy="1892826"/>
          </a:xfrm>
          <a:prstGeom prst="rect">
            <a:avLst/>
          </a:prstGeom>
          <a:solidFill>
            <a:srgbClr val="D55F24"/>
          </a:solidFill>
        </p:spPr>
        <p:txBody>
          <a:bodyPr wrap="square" rtlCol="0">
            <a:spAutoFit/>
          </a:bodyPr>
          <a:lstStyle/>
          <a:p>
            <a:pPr defTabSz="457178">
              <a:spcBef>
                <a:spcPts val="300"/>
              </a:spcBef>
              <a:spcAft>
                <a:spcPts val="300"/>
              </a:spcAft>
            </a:pPr>
            <a:r>
              <a:rPr lang="en-US" sz="2800" b="1" dirty="0">
                <a:solidFill>
                  <a:prstClr val="white"/>
                </a:solidFill>
                <a:latin typeface="Gotham Book"/>
                <a:cs typeface="Gotham Book"/>
              </a:rPr>
              <a:t>Home for All</a:t>
            </a:r>
          </a:p>
          <a:p>
            <a:pPr defTabSz="457178">
              <a:spcBef>
                <a:spcPts val="300"/>
              </a:spcBef>
              <a:spcAft>
                <a:spcPts val="300"/>
              </a:spcAft>
            </a:pPr>
            <a:r>
              <a:rPr lang="en-US" sz="2800" dirty="0">
                <a:solidFill>
                  <a:prstClr val="white"/>
                </a:solidFill>
                <a:latin typeface="Gotham Book"/>
                <a:cs typeface="Gotham Book"/>
              </a:rPr>
              <a:t>A community collaborative addressing the housing challenge in San Mateo County by promoting the preservation and production of all types of housing</a:t>
            </a:r>
          </a:p>
        </p:txBody>
      </p:sp>
    </p:spTree>
    <p:extLst>
      <p:ext uri="{BB962C8B-B14F-4D97-AF65-F5344CB8AC3E}">
        <p14:creationId xmlns:p14="http://schemas.microsoft.com/office/powerpoint/2010/main" val="400960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14932988647_aa22cafc56_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6513" y="370772"/>
            <a:ext cx="8750985" cy="5540933"/>
          </a:xfrm>
          <a:prstGeom prst="rect">
            <a:avLst/>
          </a:prstGeom>
        </p:spPr>
      </p:pic>
      <p:sp>
        <p:nvSpPr>
          <p:cNvPr id="7" name="TextBox 6"/>
          <p:cNvSpPr txBox="1"/>
          <p:nvPr/>
        </p:nvSpPr>
        <p:spPr>
          <a:xfrm>
            <a:off x="196509" y="3393380"/>
            <a:ext cx="8750984" cy="1969770"/>
          </a:xfrm>
          <a:prstGeom prst="rect">
            <a:avLst/>
          </a:prstGeom>
          <a:solidFill>
            <a:srgbClr val="D55F24"/>
          </a:solidFill>
        </p:spPr>
        <p:txBody>
          <a:bodyPr wrap="square" rtlCol="0">
            <a:spAutoFit/>
          </a:bodyPr>
          <a:lstStyle/>
          <a:p>
            <a:pPr defTabSz="457178">
              <a:spcBef>
                <a:spcPts val="300"/>
              </a:spcBef>
              <a:spcAft>
                <a:spcPts val="300"/>
              </a:spcAft>
            </a:pPr>
            <a:r>
              <a:rPr lang="en-US" sz="2800" b="1" dirty="0">
                <a:solidFill>
                  <a:prstClr val="white"/>
                </a:solidFill>
                <a:latin typeface="Gotham Book"/>
                <a:cs typeface="Gotham Book"/>
              </a:rPr>
              <a:t>Goals</a:t>
            </a:r>
          </a:p>
          <a:p>
            <a:pPr marL="914400" lvl="1" indent="-457200" defTabSz="457178">
              <a:spcBef>
                <a:spcPts val="300"/>
              </a:spcBef>
              <a:spcAft>
                <a:spcPts val="300"/>
              </a:spcAft>
              <a:buFont typeface="Arial" panose="020B0604020202020204" pitchFamily="34" charset="0"/>
              <a:buChar char="•"/>
            </a:pPr>
            <a:r>
              <a:rPr lang="en-US" sz="2800" dirty="0">
                <a:solidFill>
                  <a:prstClr val="white"/>
                </a:solidFill>
                <a:latin typeface="Gotham Book"/>
                <a:cs typeface="Gotham Book"/>
              </a:rPr>
              <a:t>Close the 24:1 Jobs/Housing Gap</a:t>
            </a:r>
          </a:p>
          <a:p>
            <a:pPr marL="914400" lvl="1" indent="-457200" defTabSz="457178">
              <a:spcBef>
                <a:spcPts val="300"/>
              </a:spcBef>
              <a:spcAft>
                <a:spcPts val="300"/>
              </a:spcAft>
              <a:buFont typeface="Arial" panose="020B0604020202020204" pitchFamily="34" charset="0"/>
              <a:buChar char="•"/>
            </a:pPr>
            <a:r>
              <a:rPr lang="en-US" sz="2800" dirty="0">
                <a:solidFill>
                  <a:prstClr val="white"/>
                </a:solidFill>
                <a:latin typeface="Gotham Book"/>
                <a:cs typeface="Gotham Book"/>
              </a:rPr>
              <a:t>Add 16,500 new housing units of varying levels of affordability between 2014 and 2022</a:t>
            </a:r>
          </a:p>
        </p:txBody>
      </p:sp>
    </p:spTree>
    <p:extLst>
      <p:ext uri="{BB962C8B-B14F-4D97-AF65-F5344CB8AC3E}">
        <p14:creationId xmlns:p14="http://schemas.microsoft.com/office/powerpoint/2010/main" val="83729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41120" y="359930"/>
            <a:ext cx="7345680" cy="1164069"/>
          </a:xfrm>
        </p:spPr>
        <p:txBody>
          <a:bodyPr>
            <a:normAutofit/>
          </a:bodyPr>
          <a:lstStyle/>
          <a:p>
            <a:r>
              <a:rPr lang="en-US" sz="4000" dirty="0">
                <a:solidFill>
                  <a:srgbClr val="FFFFFF"/>
                </a:solidFill>
                <a:cs typeface="Gotham Book"/>
              </a:rPr>
              <a:t>      The Jobs/Housing Gap</a:t>
            </a:r>
          </a:p>
        </p:txBody>
      </p:sp>
      <p:sp>
        <p:nvSpPr>
          <p:cNvPr id="4" name="Content Placeholder 2"/>
          <p:cNvSpPr>
            <a:spLocks noGrp="1"/>
          </p:cNvSpPr>
          <p:nvPr>
            <p:ph idx="1"/>
          </p:nvPr>
        </p:nvSpPr>
        <p:spPr>
          <a:xfrm>
            <a:off x="457200" y="1762687"/>
            <a:ext cx="8229600" cy="1007781"/>
          </a:xfrm>
        </p:spPr>
        <p:txBody>
          <a:bodyPr>
            <a:normAutofit/>
          </a:bodyPr>
          <a:lstStyle/>
          <a:p>
            <a:pPr marL="0" indent="0" algn="ctr">
              <a:lnSpc>
                <a:spcPct val="130000"/>
              </a:lnSpc>
              <a:spcBef>
                <a:spcPts val="1200"/>
              </a:spcBef>
              <a:buNone/>
            </a:pPr>
            <a:r>
              <a:rPr lang="en-US" sz="3300" b="1" dirty="0">
                <a:solidFill>
                  <a:srgbClr val="00617F"/>
                </a:solidFill>
              </a:rPr>
              <a:t>San Mateo County Between 2010 – 2018</a:t>
            </a:r>
          </a:p>
          <a:p>
            <a:pPr marL="0" indent="0">
              <a:lnSpc>
                <a:spcPct val="130000"/>
              </a:lnSpc>
              <a:buNone/>
            </a:pPr>
            <a:endParaRPr lang="en-US" dirty="0"/>
          </a:p>
        </p:txBody>
      </p:sp>
      <p:sp>
        <p:nvSpPr>
          <p:cNvPr id="5" name="Slide Number Placeholder 4"/>
          <p:cNvSpPr>
            <a:spLocks noGrp="1"/>
          </p:cNvSpPr>
          <p:nvPr>
            <p:ph type="sldNum" sz="quarter" idx="12"/>
          </p:nvPr>
        </p:nvSpPr>
        <p:spPr>
          <a:xfrm>
            <a:off x="281360" y="6356364"/>
            <a:ext cx="256030" cy="365125"/>
          </a:xfrm>
        </p:spPr>
        <p:txBody>
          <a:bodyPr/>
          <a:lstStyle/>
          <a:p>
            <a:fld id="{855B4E34-4707-DF44-BA0E-3BC834763D2A}" type="slidenum">
              <a:rPr lang="en-US">
                <a:solidFill>
                  <a:prstClr val="black">
                    <a:tint val="75000"/>
                  </a:prstClr>
                </a:solidFill>
              </a:rPr>
              <a:pPr/>
              <a:t>4</a:t>
            </a:fld>
            <a:endParaRPr lang="en-US" dirty="0">
              <a:solidFill>
                <a:prstClr val="black">
                  <a:tint val="75000"/>
                </a:prstClr>
              </a:solidFill>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7288" b="4666"/>
          <a:stretch/>
        </p:blipFill>
        <p:spPr>
          <a:xfrm>
            <a:off x="783100" y="2613994"/>
            <a:ext cx="7729869" cy="3303788"/>
          </a:xfrm>
          <a:prstGeom prst="rect">
            <a:avLst/>
          </a:prstGeom>
        </p:spPr>
      </p:pic>
      <p:sp>
        <p:nvSpPr>
          <p:cNvPr id="8" name="Rectangle 7">
            <a:extLst>
              <a:ext uri="{FF2B5EF4-FFF2-40B4-BE49-F238E27FC236}">
                <a16:creationId xmlns:a16="http://schemas.microsoft.com/office/drawing/2014/main" id="{FCD54601-1C5B-49BE-ADBB-E0B2D22DF4E4}"/>
              </a:ext>
            </a:extLst>
          </p:cNvPr>
          <p:cNvSpPr/>
          <p:nvPr/>
        </p:nvSpPr>
        <p:spPr>
          <a:xfrm>
            <a:off x="1657350" y="4892040"/>
            <a:ext cx="1897380" cy="548640"/>
          </a:xfrm>
          <a:prstGeom prst="rect">
            <a:avLst/>
          </a:prstGeom>
          <a:solidFill>
            <a:srgbClr val="CCEF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1" name="Rectangle 10">
            <a:extLst>
              <a:ext uri="{FF2B5EF4-FFF2-40B4-BE49-F238E27FC236}">
                <a16:creationId xmlns:a16="http://schemas.microsoft.com/office/drawing/2014/main" id="{5E2E78FF-0B81-4423-BAB6-6AB1A691CA45}"/>
              </a:ext>
            </a:extLst>
          </p:cNvPr>
          <p:cNvSpPr/>
          <p:nvPr/>
        </p:nvSpPr>
        <p:spPr>
          <a:xfrm>
            <a:off x="5753812" y="4882702"/>
            <a:ext cx="1897380" cy="548640"/>
          </a:xfrm>
          <a:prstGeom prst="rect">
            <a:avLst/>
          </a:prstGeom>
          <a:solidFill>
            <a:srgbClr val="CCEF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extBox 1">
            <a:extLst>
              <a:ext uri="{FF2B5EF4-FFF2-40B4-BE49-F238E27FC236}">
                <a16:creationId xmlns:a16="http://schemas.microsoft.com/office/drawing/2014/main" id="{31DD23D0-66B5-4F41-ACEC-E1C478850F1C}"/>
              </a:ext>
            </a:extLst>
          </p:cNvPr>
          <p:cNvSpPr txBox="1"/>
          <p:nvPr/>
        </p:nvSpPr>
        <p:spPr>
          <a:xfrm>
            <a:off x="1794642" y="4812423"/>
            <a:ext cx="1860703" cy="769441"/>
          </a:xfrm>
          <a:prstGeom prst="rect">
            <a:avLst/>
          </a:prstGeom>
          <a:noFill/>
        </p:spPr>
        <p:txBody>
          <a:bodyPr wrap="square" rtlCol="0">
            <a:spAutoFit/>
          </a:bodyPr>
          <a:lstStyle/>
          <a:p>
            <a:r>
              <a:rPr lang="en-US" sz="4400" b="1" dirty="0">
                <a:solidFill>
                  <a:srgbClr val="F26222"/>
                </a:solidFill>
                <a:latin typeface="Calibri"/>
              </a:rPr>
              <a:t>93,000</a:t>
            </a:r>
          </a:p>
        </p:txBody>
      </p:sp>
      <p:sp>
        <p:nvSpPr>
          <p:cNvPr id="10" name="TextBox 9">
            <a:extLst>
              <a:ext uri="{FF2B5EF4-FFF2-40B4-BE49-F238E27FC236}">
                <a16:creationId xmlns:a16="http://schemas.microsoft.com/office/drawing/2014/main" id="{6BF97395-9019-4A73-BFD4-912459F71B35}"/>
              </a:ext>
            </a:extLst>
          </p:cNvPr>
          <p:cNvSpPr txBox="1"/>
          <p:nvPr/>
        </p:nvSpPr>
        <p:spPr>
          <a:xfrm>
            <a:off x="5828107" y="4735925"/>
            <a:ext cx="1931670" cy="769441"/>
          </a:xfrm>
          <a:prstGeom prst="rect">
            <a:avLst/>
          </a:prstGeom>
          <a:noFill/>
        </p:spPr>
        <p:txBody>
          <a:bodyPr wrap="square" rtlCol="0">
            <a:spAutoFit/>
          </a:bodyPr>
          <a:lstStyle/>
          <a:p>
            <a:r>
              <a:rPr lang="en-US" sz="4400" b="1" dirty="0">
                <a:solidFill>
                  <a:srgbClr val="00AB8E"/>
                </a:solidFill>
                <a:latin typeface="Calibri"/>
              </a:rPr>
              <a:t>8,500</a:t>
            </a:r>
          </a:p>
        </p:txBody>
      </p:sp>
    </p:spTree>
    <p:extLst>
      <p:ext uri="{BB962C8B-B14F-4D97-AF65-F5344CB8AC3E}">
        <p14:creationId xmlns:p14="http://schemas.microsoft.com/office/powerpoint/2010/main" val="260589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4445"/>
            <a:ext cx="8229600" cy="1143000"/>
          </a:xfrm>
        </p:spPr>
        <p:txBody>
          <a:bodyPr>
            <a:noAutofit/>
          </a:bodyPr>
          <a:lstStyle/>
          <a:p>
            <a:r>
              <a:rPr lang="en-US" sz="4000" dirty="0">
                <a:solidFill>
                  <a:schemeClr val="bg1"/>
                </a:solidFill>
              </a:rPr>
              <a:t>San Mateo County RHNA</a:t>
            </a:r>
            <a:br>
              <a:rPr lang="en-US" sz="4000" dirty="0">
                <a:solidFill>
                  <a:schemeClr val="bg1"/>
                </a:solidFill>
              </a:rPr>
            </a:br>
            <a:r>
              <a:rPr lang="en-US" sz="4000" dirty="0">
                <a:solidFill>
                  <a:schemeClr val="bg1"/>
                </a:solidFill>
              </a:rPr>
              <a:t>2014-2022</a:t>
            </a:r>
          </a:p>
        </p:txBody>
      </p:sp>
      <p:graphicFrame>
        <p:nvGraphicFramePr>
          <p:cNvPr id="9" name="Chart 8"/>
          <p:cNvGraphicFramePr>
            <a:graphicFrameLocks/>
          </p:cNvGraphicFramePr>
          <p:nvPr>
            <p:extLst/>
          </p:nvPr>
        </p:nvGraphicFramePr>
        <p:xfrm>
          <a:off x="1442357" y="1632857"/>
          <a:ext cx="6259286"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56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FA_ppt_backgroun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36"/>
            <a:ext cx="9144000" cy="6858000"/>
          </a:xfrm>
          <a:prstGeom prst="rect">
            <a:avLst/>
          </a:prstGeom>
        </p:spPr>
      </p:pic>
      <p:sp>
        <p:nvSpPr>
          <p:cNvPr id="3" name="Title 1"/>
          <p:cNvSpPr>
            <a:spLocks noGrp="1"/>
          </p:cNvSpPr>
          <p:nvPr>
            <p:ph type="title"/>
          </p:nvPr>
        </p:nvSpPr>
        <p:spPr>
          <a:xfrm>
            <a:off x="1310640" y="368556"/>
            <a:ext cx="7538178" cy="1143000"/>
          </a:xfrm>
        </p:spPr>
        <p:txBody>
          <a:bodyPr>
            <a:normAutofit/>
          </a:bodyPr>
          <a:lstStyle/>
          <a:p>
            <a:r>
              <a:rPr lang="en-US" sz="4000" dirty="0">
                <a:solidFill>
                  <a:srgbClr val="FFFFFF"/>
                </a:solidFill>
                <a:cs typeface="Gotham Book"/>
              </a:rPr>
              <a:t>Land Use Opportunity</a:t>
            </a:r>
          </a:p>
        </p:txBody>
      </p:sp>
      <p:sp>
        <p:nvSpPr>
          <p:cNvPr id="4" name="Content Placeholder 2"/>
          <p:cNvSpPr>
            <a:spLocks noGrp="1"/>
          </p:cNvSpPr>
          <p:nvPr>
            <p:ph idx="1"/>
          </p:nvPr>
        </p:nvSpPr>
        <p:spPr>
          <a:xfrm>
            <a:off x="3198960" y="2096852"/>
            <a:ext cx="5459240" cy="3661604"/>
          </a:xfrm>
        </p:spPr>
        <p:txBody>
          <a:bodyPr>
            <a:noAutofit/>
          </a:bodyPr>
          <a:lstStyle/>
          <a:p>
            <a:pPr marL="0" indent="0">
              <a:lnSpc>
                <a:spcPct val="120000"/>
              </a:lnSpc>
              <a:buNone/>
            </a:pPr>
            <a:r>
              <a:rPr lang="en-US" sz="2400" dirty="0"/>
              <a:t>The majority (68%) of San Mateo County’s land is preserved for open space and agriculture.  </a:t>
            </a:r>
            <a:br>
              <a:rPr lang="en-US" sz="2400" dirty="0"/>
            </a:br>
            <a:endParaRPr lang="en-US" sz="1600" dirty="0"/>
          </a:p>
          <a:p>
            <a:pPr marL="0" indent="0">
              <a:lnSpc>
                <a:spcPct val="120000"/>
              </a:lnSpc>
              <a:buNone/>
            </a:pPr>
            <a:r>
              <a:rPr lang="en-US" sz="2400" dirty="0"/>
              <a:t>Of developed land, more than 2/3 of the current housing stock is single family homes.</a:t>
            </a:r>
          </a:p>
          <a:p>
            <a:pPr marL="0" indent="0">
              <a:lnSpc>
                <a:spcPct val="120000"/>
              </a:lnSpc>
              <a:buNone/>
            </a:pPr>
            <a:endParaRPr lang="en-US" sz="1600" dirty="0"/>
          </a:p>
        </p:txBody>
      </p:sp>
      <p:pic>
        <p:nvPicPr>
          <p:cNvPr id="6" name="Picture 5" descr="smc_hs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72" y="1970838"/>
            <a:ext cx="2389632" cy="3913632"/>
          </a:xfrm>
          <a:prstGeom prst="rect">
            <a:avLst/>
          </a:prstGeom>
        </p:spPr>
      </p:pic>
    </p:spTree>
    <p:extLst>
      <p:ext uri="{BB962C8B-B14F-4D97-AF65-F5344CB8AC3E}">
        <p14:creationId xmlns:p14="http://schemas.microsoft.com/office/powerpoint/2010/main" val="321410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72000" y="2533752"/>
            <a:ext cx="4383803" cy="3245394"/>
          </a:xfrm>
        </p:spPr>
      </p:pic>
      <p:sp>
        <p:nvSpPr>
          <p:cNvPr id="3" name="Title 2">
            <a:extLst>
              <a:ext uri="{FF2B5EF4-FFF2-40B4-BE49-F238E27FC236}">
                <a16:creationId xmlns:a16="http://schemas.microsoft.com/office/drawing/2014/main" id="{2766ED3E-CC51-4A6B-A0C6-A5E248AD80B2}"/>
              </a:ext>
            </a:extLst>
          </p:cNvPr>
          <p:cNvSpPr>
            <a:spLocks noGrp="1"/>
          </p:cNvSpPr>
          <p:nvPr>
            <p:ph type="title"/>
          </p:nvPr>
        </p:nvSpPr>
        <p:spPr>
          <a:xfrm>
            <a:off x="1310640" y="308588"/>
            <a:ext cx="7545977" cy="1195091"/>
          </a:xfrm>
        </p:spPr>
        <p:txBody>
          <a:bodyPr>
            <a:normAutofit/>
          </a:bodyPr>
          <a:lstStyle/>
          <a:p>
            <a:r>
              <a:rPr lang="en-US" sz="4000" dirty="0">
                <a:solidFill>
                  <a:srgbClr val="FFFFFF"/>
                </a:solidFill>
                <a:cs typeface="Gotham Book"/>
              </a:rPr>
              <a:t>Innovative Strategy</a:t>
            </a:r>
            <a:endParaRPr lang="en-US" sz="4000" dirty="0">
              <a:solidFill>
                <a:schemeClr val="bg1"/>
              </a:solidFill>
            </a:endParaRPr>
          </a:p>
        </p:txBody>
      </p:sp>
      <p:sp>
        <p:nvSpPr>
          <p:cNvPr id="5" name="Rectangle 4">
            <a:extLst>
              <a:ext uri="{FF2B5EF4-FFF2-40B4-BE49-F238E27FC236}">
                <a16:creationId xmlns:a16="http://schemas.microsoft.com/office/drawing/2014/main" id="{7816B266-D11C-4B7D-B9B5-7593E949360A}"/>
              </a:ext>
            </a:extLst>
          </p:cNvPr>
          <p:cNvSpPr/>
          <p:nvPr/>
        </p:nvSpPr>
        <p:spPr>
          <a:xfrm>
            <a:off x="182880" y="1763486"/>
            <a:ext cx="4216400" cy="4785926"/>
          </a:xfrm>
          <a:prstGeom prst="rect">
            <a:avLst/>
          </a:prstGeom>
        </p:spPr>
        <p:txBody>
          <a:bodyPr wrap="square">
            <a:spAutoFit/>
          </a:bodyPr>
          <a:lstStyle/>
          <a:p>
            <a:pPr marL="285750" indent="-285750">
              <a:spcBef>
                <a:spcPts val="600"/>
              </a:spcBef>
              <a:buFont typeface="Arial" panose="020B0604020202020204" pitchFamily="34" charset="0"/>
              <a:buChar char="•"/>
            </a:pPr>
            <a:r>
              <a:rPr lang="en-US" sz="2800" dirty="0">
                <a:latin typeface="PermianSlabSerifTypeface"/>
              </a:rPr>
              <a:t>Can house family, friends, community members </a:t>
            </a:r>
          </a:p>
          <a:p>
            <a:pPr marL="285750" indent="-285750">
              <a:spcBef>
                <a:spcPts val="600"/>
              </a:spcBef>
              <a:buFont typeface="Arial" panose="020B0604020202020204" pitchFamily="34" charset="0"/>
              <a:buChar char="•"/>
            </a:pPr>
            <a:r>
              <a:rPr lang="en-US" sz="2800" dirty="0">
                <a:latin typeface="PermianSlabSerifTypeface"/>
              </a:rPr>
              <a:t>Use can evolve with family needs</a:t>
            </a:r>
          </a:p>
          <a:p>
            <a:pPr marL="285750" indent="-285750">
              <a:spcBef>
                <a:spcPts val="600"/>
              </a:spcBef>
              <a:buFont typeface="Arial" panose="020B0604020202020204" pitchFamily="34" charset="0"/>
              <a:buChar char="•"/>
            </a:pPr>
            <a:r>
              <a:rPr lang="en-US" sz="2800" dirty="0">
                <a:latin typeface="PermianSlabSerifTypeface"/>
              </a:rPr>
              <a:t>Additional income to homeowners</a:t>
            </a:r>
          </a:p>
          <a:p>
            <a:pPr marL="285750" indent="-285750">
              <a:spcBef>
                <a:spcPts val="600"/>
              </a:spcBef>
              <a:buFont typeface="Arial" panose="020B0604020202020204" pitchFamily="34" charset="0"/>
              <a:buChar char="•"/>
            </a:pPr>
            <a:r>
              <a:rPr lang="en-US" sz="2800" dirty="0">
                <a:latin typeface="PermianSlabSerifTypeface"/>
              </a:rPr>
              <a:t>Affordable housing opportunity</a:t>
            </a:r>
          </a:p>
          <a:p>
            <a:pPr marL="285750" indent="-285750">
              <a:spcBef>
                <a:spcPts val="600"/>
              </a:spcBef>
              <a:buFont typeface="Arial" panose="020B0604020202020204" pitchFamily="34" charset="0"/>
              <a:buChar char="•"/>
            </a:pPr>
            <a:r>
              <a:rPr lang="en-US" sz="2800" dirty="0">
                <a:latin typeface="PermianSlabSerifTypeface"/>
              </a:rPr>
              <a:t>Environmentally friendly</a:t>
            </a:r>
          </a:p>
          <a:p>
            <a:pPr marL="285750" indent="-285750">
              <a:spcBef>
                <a:spcPts val="600"/>
              </a:spcBef>
              <a:buFont typeface="Arial" panose="020B0604020202020204" pitchFamily="34" charset="0"/>
              <a:buChar char="•"/>
            </a:pPr>
            <a:r>
              <a:rPr lang="en-US" sz="2800" dirty="0">
                <a:latin typeface="PermianSlabSerifTypeface"/>
              </a:rPr>
              <a:t>Eases traffic </a:t>
            </a:r>
          </a:p>
        </p:txBody>
      </p:sp>
    </p:spTree>
    <p:extLst>
      <p:ext uri="{BB962C8B-B14F-4D97-AF65-F5344CB8AC3E}">
        <p14:creationId xmlns:p14="http://schemas.microsoft.com/office/powerpoint/2010/main" val="133458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811"/>
            <a:ext cx="8229600" cy="1143000"/>
          </a:xfrm>
        </p:spPr>
        <p:txBody>
          <a:bodyPr>
            <a:normAutofit/>
          </a:bodyPr>
          <a:lstStyle/>
          <a:p>
            <a:r>
              <a:rPr lang="en-US" sz="4000" dirty="0">
                <a:solidFill>
                  <a:schemeClr val="bg1"/>
                </a:solidFill>
              </a:rPr>
              <a:t>A Community Solution</a:t>
            </a:r>
          </a:p>
        </p:txBody>
      </p:sp>
      <p:sp>
        <p:nvSpPr>
          <p:cNvPr id="6" name="Text Placeholder 5"/>
          <p:cNvSpPr>
            <a:spLocks noGrp="1"/>
          </p:cNvSpPr>
          <p:nvPr>
            <p:ph idx="1"/>
          </p:nvPr>
        </p:nvSpPr>
        <p:spPr/>
        <p:txBody>
          <a:bodyPr>
            <a:normAutofit/>
          </a:bodyPr>
          <a:lstStyle/>
          <a:p>
            <a:pPr marL="914354" lvl="2" indent="0">
              <a:buNone/>
            </a:pPr>
            <a:endParaRPr lang="en-US" sz="2800" dirty="0"/>
          </a:p>
          <a:p>
            <a:pPr marL="914354" lvl="2" indent="0">
              <a:buNone/>
            </a:pPr>
            <a:endParaRPr lang="en-US" dirty="0"/>
          </a:p>
          <a:p>
            <a:pPr marL="914354" lvl="2" indent="0">
              <a:buNone/>
            </a:pPr>
            <a:endParaRPr lang="en-US" dirty="0"/>
          </a:p>
          <a:p>
            <a:pPr marL="457178" lvl="1" indent="0">
              <a:buNone/>
            </a:pPr>
            <a:endParaRPr lang="en-US" dirty="0"/>
          </a:p>
          <a:p>
            <a:pPr lvl="1">
              <a:buFont typeface="Arial" panose="020B0604020202020204" pitchFamily="34" charset="0"/>
              <a:buChar char="•"/>
            </a:pPr>
            <a:endParaRPr lang="en-US" dirty="0"/>
          </a:p>
          <a:p>
            <a:endParaRPr lang="en-US" sz="28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686" t="20376" r="12797"/>
          <a:stretch/>
        </p:blipFill>
        <p:spPr>
          <a:xfrm>
            <a:off x="640888" y="1768138"/>
            <a:ext cx="2575174" cy="222805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0322"/>
          <a:stretch/>
        </p:blipFill>
        <p:spPr>
          <a:xfrm>
            <a:off x="6816352" y="4199949"/>
            <a:ext cx="1506179" cy="1996835"/>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3899" t="6143" r="7172"/>
          <a:stretch/>
        </p:blipFill>
        <p:spPr>
          <a:xfrm>
            <a:off x="6810319" y="1759991"/>
            <a:ext cx="1506179" cy="224434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619" y="4419914"/>
            <a:ext cx="2575174" cy="1776870"/>
          </a:xfrm>
          <a:prstGeom prst="rect">
            <a:avLst/>
          </a:prstGeom>
        </p:spPr>
      </p:pic>
      <p:pic>
        <p:nvPicPr>
          <p:cNvPr id="8" name="Picture 7">
            <a:extLst>
              <a:ext uri="{FF2B5EF4-FFF2-40B4-BE49-F238E27FC236}">
                <a16:creationId xmlns:a16="http://schemas.microsoft.com/office/drawing/2014/main" id="{0E04DC73-1AA7-44AE-B7C4-AD76996F6F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8987" y="3151570"/>
            <a:ext cx="3337138" cy="2169140"/>
          </a:xfrm>
          <a:prstGeom prst="rect">
            <a:avLst/>
          </a:prstGeom>
        </p:spPr>
      </p:pic>
    </p:spTree>
    <p:extLst>
      <p:ext uri="{BB962C8B-B14F-4D97-AF65-F5344CB8AC3E}">
        <p14:creationId xmlns:p14="http://schemas.microsoft.com/office/powerpoint/2010/main" val="329519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3F1274-05DB-409F-B9C3-E5201B782EAE}"/>
              </a:ext>
            </a:extLst>
          </p:cNvPr>
          <p:cNvSpPr>
            <a:spLocks noGrp="1"/>
          </p:cNvSpPr>
          <p:nvPr>
            <p:ph type="title"/>
          </p:nvPr>
        </p:nvSpPr>
        <p:spPr>
          <a:xfrm>
            <a:off x="599440" y="321649"/>
            <a:ext cx="8229600" cy="1157036"/>
          </a:xfrm>
        </p:spPr>
        <p:txBody>
          <a:bodyPr>
            <a:normAutofit/>
          </a:bodyPr>
          <a:lstStyle/>
          <a:p>
            <a:r>
              <a:rPr lang="en-US" sz="4000" dirty="0">
                <a:solidFill>
                  <a:schemeClr val="bg1"/>
                </a:solidFill>
              </a:rPr>
              <a:t>Second Unit Resources</a:t>
            </a:r>
          </a:p>
        </p:txBody>
      </p:sp>
      <p:sp>
        <p:nvSpPr>
          <p:cNvPr id="7" name="Content Placeholder 6"/>
          <p:cNvSpPr>
            <a:spLocks noGrp="1"/>
          </p:cNvSpPr>
          <p:nvPr>
            <p:ph idx="4294967295"/>
          </p:nvPr>
        </p:nvSpPr>
        <p:spPr>
          <a:xfrm>
            <a:off x="1120775" y="1382713"/>
            <a:ext cx="8023225" cy="4343400"/>
          </a:xfrm>
        </p:spPr>
        <p:txBody>
          <a:bodyPr>
            <a:normAutofit/>
          </a:bodyPr>
          <a:lstStyle/>
          <a:p>
            <a:pPr lvl="1"/>
            <a:endParaRPr lang="en-US" sz="1400" dirty="0"/>
          </a:p>
          <a:p>
            <a:endParaRPr lang="en-US" sz="1400" dirty="0"/>
          </a:p>
          <a:p>
            <a:pPr marL="457200" lvl="1" indent="0">
              <a:buNone/>
            </a:pPr>
            <a:r>
              <a:rPr lang="en-US" sz="1400" dirty="0"/>
              <a:t> </a:t>
            </a:r>
          </a:p>
          <a:p>
            <a:pPr lvl="1"/>
            <a:endParaRPr lang="en-US" sz="1400" dirty="0"/>
          </a:p>
          <a:p>
            <a:pPr lvl="1"/>
            <a:endParaRPr lang="en-US" sz="1400" dirty="0"/>
          </a:p>
        </p:txBody>
      </p:sp>
      <p:pic>
        <p:nvPicPr>
          <p:cNvPr id="4" name="Picture 3">
            <a:extLst>
              <a:ext uri="{FF2B5EF4-FFF2-40B4-BE49-F238E27FC236}">
                <a16:creationId xmlns:a16="http://schemas.microsoft.com/office/drawing/2014/main" id="{8DB3CC8D-DBCF-49D3-98CC-90463CB8AD8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35" r="737"/>
          <a:stretch/>
        </p:blipFill>
        <p:spPr bwMode="auto">
          <a:xfrm>
            <a:off x="5602857" y="1595120"/>
            <a:ext cx="3319447" cy="4447546"/>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10">
            <a:extLst>
              <a:ext uri="{FF2B5EF4-FFF2-40B4-BE49-F238E27FC236}">
                <a16:creationId xmlns:a16="http://schemas.microsoft.com/office/drawing/2014/main" id="{E48E8A81-735D-4245-8E33-EB5351970CEB}"/>
              </a:ext>
            </a:extLst>
          </p:cNvPr>
          <p:cNvPicPr>
            <a:picLocks noChangeAspect="1"/>
          </p:cNvPicPr>
          <p:nvPr/>
        </p:nvPicPr>
        <p:blipFill rotWithShape="1">
          <a:blip r:embed="rId4">
            <a:extLst>
              <a:ext uri="{28A0092B-C50C-407E-A947-70E740481C1C}">
                <a14:useLocalDpi xmlns:a14="http://schemas.microsoft.com/office/drawing/2010/main" val="0"/>
              </a:ext>
            </a:extLst>
          </a:blip>
          <a:srcRect l="788" t="1215" r="2208" b="2257"/>
          <a:stretch/>
        </p:blipFill>
        <p:spPr>
          <a:xfrm>
            <a:off x="221696" y="1615584"/>
            <a:ext cx="3197754" cy="2439187"/>
          </a:xfrm>
          <a:prstGeom prst="rect">
            <a:avLst/>
          </a:prstGeom>
        </p:spPr>
      </p:pic>
      <p:pic>
        <p:nvPicPr>
          <p:cNvPr id="2" name="Picture 1">
            <a:extLst>
              <a:ext uri="{FF2B5EF4-FFF2-40B4-BE49-F238E27FC236}">
                <a16:creationId xmlns:a16="http://schemas.microsoft.com/office/drawing/2014/main" id="{D52261C4-7240-41AE-9460-D9FB6D48BDE4}"/>
              </a:ext>
            </a:extLst>
          </p:cNvPr>
          <p:cNvPicPr>
            <a:picLocks noChangeAspect="1"/>
          </p:cNvPicPr>
          <p:nvPr/>
        </p:nvPicPr>
        <p:blipFill rotWithShape="1">
          <a:blip r:embed="rId5"/>
          <a:srcRect l="1969" t="2928" r="1" b="2316"/>
          <a:stretch/>
        </p:blipFill>
        <p:spPr>
          <a:xfrm>
            <a:off x="688362" y="3318927"/>
            <a:ext cx="3197754" cy="2404047"/>
          </a:xfrm>
          <a:prstGeom prst="rect">
            <a:avLst/>
          </a:prstGeom>
        </p:spPr>
      </p:pic>
      <p:pic>
        <p:nvPicPr>
          <p:cNvPr id="9" name="Picture 8">
            <a:extLst>
              <a:ext uri="{FF2B5EF4-FFF2-40B4-BE49-F238E27FC236}">
                <a16:creationId xmlns:a16="http://schemas.microsoft.com/office/drawing/2014/main" id="{98D318F5-99CF-45D3-895E-0F1296C90C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7130" y="4816608"/>
            <a:ext cx="3630756" cy="1970570"/>
          </a:xfrm>
          <a:prstGeom prst="rect">
            <a:avLst/>
          </a:prstGeom>
        </p:spPr>
      </p:pic>
    </p:spTree>
    <p:extLst>
      <p:ext uri="{BB962C8B-B14F-4D97-AF65-F5344CB8AC3E}">
        <p14:creationId xmlns:p14="http://schemas.microsoft.com/office/powerpoint/2010/main" val="33119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TotalTime>
  <Words>549</Words>
  <Application>Microsoft Office PowerPoint</Application>
  <PresentationFormat>On-screen Show (4:3)</PresentationFormat>
  <Paragraphs>93</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Gotham Book</vt:lpstr>
      <vt:lpstr>PermianSlabSerifTypeface</vt:lpstr>
      <vt:lpstr>1_Office Theme</vt:lpstr>
      <vt:lpstr>PowerPoint Presentation</vt:lpstr>
      <vt:lpstr>PowerPoint Presentation</vt:lpstr>
      <vt:lpstr>PowerPoint Presentation</vt:lpstr>
      <vt:lpstr>      The Jobs/Housing Gap</vt:lpstr>
      <vt:lpstr>San Mateo County RHNA 2014-2022</vt:lpstr>
      <vt:lpstr>Land Use Opportunity</vt:lpstr>
      <vt:lpstr>Innovative Strategy</vt:lpstr>
      <vt:lpstr>A Community Solution</vt:lpstr>
      <vt:lpstr>Second Unit Resources</vt:lpstr>
      <vt:lpstr>New ADU Laws</vt:lpstr>
      <vt:lpstr>PowerPoint Presentation</vt:lpstr>
      <vt:lpstr>Second Units are Booming</vt:lpstr>
      <vt:lpstr>San Mateo County RHNA Progress</vt:lpstr>
      <vt:lpstr>Closing the Gap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Stanfill Mullin</dc:creator>
  <cp:lastModifiedBy>Jessica Stanfill Mullin</cp:lastModifiedBy>
  <cp:revision>31</cp:revision>
  <dcterms:created xsi:type="dcterms:W3CDTF">2020-02-08T01:08:01Z</dcterms:created>
  <dcterms:modified xsi:type="dcterms:W3CDTF">2020-02-21T16:31:49Z</dcterms:modified>
</cp:coreProperties>
</file>